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4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3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29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7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56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5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47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78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66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068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50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46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F695A-4F2E-423F-B8E6-8AB9CB878466}" type="datetimeFigureOut">
              <a:rPr lang="hr-HR" smtClean="0"/>
              <a:t>31.3.2022.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DF59E0F-4A95-46F2-B807-EEE12143724E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60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ebp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ebp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ebp"/><Relationship Id="rId13" Type="http://schemas.openxmlformats.org/officeDocument/2006/relationships/image" Target="../media/image2.jpeg"/><Relationship Id="rId3" Type="http://schemas.openxmlformats.org/officeDocument/2006/relationships/image" Target="../media/image12.webp"/><Relationship Id="rId7" Type="http://schemas.openxmlformats.org/officeDocument/2006/relationships/image" Target="../media/image8.webp"/><Relationship Id="rId12" Type="http://schemas.openxmlformats.org/officeDocument/2006/relationships/image" Target="../media/image3.jpg"/><Relationship Id="rId2" Type="http://schemas.openxmlformats.org/officeDocument/2006/relationships/image" Target="../media/image13.web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11" Type="http://schemas.openxmlformats.org/officeDocument/2006/relationships/image" Target="../media/image4.jpg"/><Relationship Id="rId5" Type="http://schemas.openxmlformats.org/officeDocument/2006/relationships/image" Target="../media/image10.jpg"/><Relationship Id="rId10" Type="http://schemas.openxmlformats.org/officeDocument/2006/relationships/image" Target="../media/image5.jpg"/><Relationship Id="rId4" Type="http://schemas.openxmlformats.org/officeDocument/2006/relationships/image" Target="../media/image11.jpg"/><Relationship Id="rId9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hr.online-almanac.com/4705403-cindy-crawford-biography" TargetMode="External"/><Relationship Id="rId13" Type="http://schemas.openxmlformats.org/officeDocument/2006/relationships/hyperlink" Target="https://jamesbond.fandom.com/wiki/Teri_Hatcher" TargetMode="External"/><Relationship Id="rId18" Type="http://schemas.openxmlformats.org/officeDocument/2006/relationships/hyperlink" Target="https://net.hr/sport/rukomet/tko-je-mate-sunjic-novi-heroja-nacije-c8ede200-7652-11ec-bd3e-0afbdf3be185" TargetMode="External"/><Relationship Id="rId3" Type="http://schemas.openxmlformats.org/officeDocument/2006/relationships/hyperlink" Target="https://alchetron.com/Rachel-Riley" TargetMode="External"/><Relationship Id="rId21" Type="http://schemas.openxmlformats.org/officeDocument/2006/relationships/hyperlink" Target="https://www.srednja.hr/svastara/najinteligentniji-nogometasi-svijeta/" TargetMode="External"/><Relationship Id="rId7" Type="http://schemas.openxmlformats.org/officeDocument/2006/relationships/hyperlink" Target="https://biografija.net/cindy-crawford/" TargetMode="External"/><Relationship Id="rId12" Type="http://schemas.openxmlformats.org/officeDocument/2006/relationships/hyperlink" Target="https://hr.millennivm.org/teri-hatcher-biography" TargetMode="External"/><Relationship Id="rId17" Type="http://schemas.openxmlformats.org/officeDocument/2006/relationships/hyperlink" Target="https://www.gloria.hr/gl/fokus/price/zivotna-prica-skromnog-velikana-spiro-guberina-hrabro-se-nosio-s-gubicima-onih-koje-je-najvise-volio-15033634" TargetMode="External"/><Relationship Id="rId2" Type="http://schemas.openxmlformats.org/officeDocument/2006/relationships/hyperlink" Target="https://hr.myubi.tv/382-rachel-riley-bio-height-weight-age-measurements" TargetMode="External"/><Relationship Id="rId16" Type="http://schemas.openxmlformats.org/officeDocument/2006/relationships/hyperlink" Target="https://www.muzika.hr/muke-mi-jezove-otisao-je-spiro-guberina-jedan-od-najvecih-ljudi-hrvatskog-glumista/" TargetMode="External"/><Relationship Id="rId20" Type="http://schemas.openxmlformats.org/officeDocument/2006/relationships/hyperlink" Target="https://liverpoolfc.fandom.com/wiki/Glen_Johnso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nciklopedija.hr/natuknica.aspx?id=35503" TargetMode="External"/><Relationship Id="rId11" Type="http://schemas.openxmlformats.org/officeDocument/2006/relationships/hyperlink" Target="https://coldplay.fandom.com/wiki/Jonny_Buckland" TargetMode="External"/><Relationship Id="rId5" Type="http://schemas.openxmlformats.org/officeDocument/2006/relationships/hyperlink" Target="https://hr.puntomarinero.com/writer-lewis-carroll-biography-creativity/" TargetMode="External"/><Relationship Id="rId15" Type="http://schemas.openxmlformats.org/officeDocument/2006/relationships/hyperlink" Target="https://en.wikipedia.org/wiki/Omar_Sharif" TargetMode="External"/><Relationship Id="rId23" Type="http://schemas.openxmlformats.org/officeDocument/2006/relationships/hyperlink" Target="https://www.theguardian.com/lifeandstyle/2014/may/24/virginia-wade-interview" TargetMode="External"/><Relationship Id="rId10" Type="http://schemas.openxmlformats.org/officeDocument/2006/relationships/hyperlink" Target="https://hr.wikipedia.org/wiki/Jonny_Buckland" TargetMode="External"/><Relationship Id="rId19" Type="http://schemas.openxmlformats.org/officeDocument/2006/relationships/hyperlink" Target="https://www.handball-base.com/mate-sunjic" TargetMode="External"/><Relationship Id="rId4" Type="http://schemas.openxmlformats.org/officeDocument/2006/relationships/hyperlink" Target="https://biografija.net/lewis-carroll/" TargetMode="External"/><Relationship Id="rId9" Type="http://schemas.openxmlformats.org/officeDocument/2006/relationships/hyperlink" Target="https://hr.millennivm.org/brian-may-biography-wiki" TargetMode="External"/><Relationship Id="rId14" Type="http://schemas.openxmlformats.org/officeDocument/2006/relationships/hyperlink" Target="https://hr.jf-alges.pt/omar-sharif-biography" TargetMode="External"/><Relationship Id="rId22" Type="http://schemas.openxmlformats.org/officeDocument/2006/relationships/hyperlink" Target="https://www.wiki.ng/en/wiki/virginia-wade-age-wiki-biography-wife-children-salary-net-worth-parents-73974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ebp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DE5F15-BFDB-4DF6-AFF3-51B9FC3A1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4212" y="785365"/>
            <a:ext cx="8637073" cy="2541431"/>
          </a:xfrm>
        </p:spPr>
        <p:txBody>
          <a:bodyPr/>
          <a:lstStyle/>
          <a:p>
            <a:pPr algn="ctr"/>
            <a:r>
              <a:rPr lang="hr-HR" dirty="0"/>
              <a:t>Poznate osobe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62269D2-5B98-406B-A194-94A78736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6251" y="3531205"/>
            <a:ext cx="8637072" cy="977621"/>
          </a:xfrm>
        </p:spPr>
        <p:txBody>
          <a:bodyPr/>
          <a:lstStyle/>
          <a:p>
            <a:pPr algn="ctr"/>
            <a:r>
              <a:rPr lang="hr-HR" dirty="0"/>
              <a:t>Ana Mlinac 7. d</a:t>
            </a:r>
          </a:p>
        </p:txBody>
      </p:sp>
    </p:spTree>
    <p:extLst>
      <p:ext uri="{BB962C8B-B14F-4D97-AF65-F5344CB8AC3E}">
        <p14:creationId xmlns:p14="http://schemas.microsoft.com/office/powerpoint/2010/main" val="1670948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506C8C-1FF5-4CA3-AFAB-6842242C3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406518"/>
          </a:xfrm>
        </p:spPr>
        <p:txBody>
          <a:bodyPr>
            <a:normAutofit/>
          </a:bodyPr>
          <a:lstStyle/>
          <a:p>
            <a:r>
              <a:rPr lang="hr-HR" sz="4400" dirty="0"/>
              <a:t>Špiro Guberina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AA48E5DA-A414-458D-B9FD-2D7A15C35D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10458"/>
            <a:ext cx="4934982" cy="3790066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8F7B3A4-8A81-4629-9922-9AB63CF8F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972887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hrvatski glumac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studirao građevinu, a onda matematiku od čega je odustao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upisao je Akademiju dramskih umjetnosti i završio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A61ABA4A-2666-4DA1-B001-04FAE46796E0}"/>
              </a:ext>
            </a:extLst>
          </p:cNvPr>
          <p:cNvSpPr txBox="1"/>
          <p:nvPr/>
        </p:nvSpPr>
        <p:spPr>
          <a:xfrm>
            <a:off x="7034873" y="5100524"/>
            <a:ext cx="3057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Glumio u Velom mistu</a:t>
            </a:r>
          </a:p>
        </p:txBody>
      </p:sp>
    </p:spTree>
    <p:extLst>
      <p:ext uri="{BB962C8B-B14F-4D97-AF65-F5344CB8AC3E}">
        <p14:creationId xmlns:p14="http://schemas.microsoft.com/office/powerpoint/2010/main" val="3862488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8FD426-CBB4-4070-B862-5C4E9412C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919" y="804063"/>
            <a:ext cx="3273099" cy="2406517"/>
          </a:xfrm>
        </p:spPr>
        <p:txBody>
          <a:bodyPr>
            <a:normAutofit/>
          </a:bodyPr>
          <a:lstStyle/>
          <a:p>
            <a:r>
              <a:rPr lang="hr-HR" sz="4400" dirty="0"/>
              <a:t>Mate Šunjić</a:t>
            </a:r>
          </a:p>
        </p:txBody>
      </p:sp>
      <p:pic>
        <p:nvPicPr>
          <p:cNvPr id="12" name="Rezervirano mjesto sadržaja 11">
            <a:extLst>
              <a:ext uri="{FF2B5EF4-FFF2-40B4-BE49-F238E27FC236}">
                <a16:creationId xmlns:a16="http://schemas.microsoft.com/office/drawing/2014/main" id="{412F1BE6-F889-4D69-A3CD-E28E4DC1EF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3" t="2769" r="663" b="2769"/>
          <a:stretch/>
        </p:blipFill>
        <p:spPr>
          <a:xfrm>
            <a:off x="6696742" y="1095598"/>
            <a:ext cx="4659312" cy="4401322"/>
          </a:xfrm>
          <a:prstGeom prst="rect">
            <a:avLst/>
          </a:prstGeo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FF1BD5B-F6DA-4739-9EFA-3230132F7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69" y="3205490"/>
            <a:ext cx="4962309" cy="316441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hrvatski rukometaš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upisao studij matematike na Prirodoslovno-matematičkom fakultetu u Zagrebu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2010. stekao zvanje magistra matematičkih znanosti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proglašen najboljim vratarom na All-Star reviji francuskog rukometa</a:t>
            </a:r>
            <a:endParaRPr lang="hr-HR" sz="1800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4A99DD-3603-4449-A144-83C1B907158B}"/>
              </a:ext>
            </a:extLst>
          </p:cNvPr>
          <p:cNvSpPr txBox="1"/>
          <p:nvPr/>
        </p:nvSpPr>
        <p:spPr>
          <a:xfrm>
            <a:off x="7154349" y="5496920"/>
            <a:ext cx="3731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800" dirty="0"/>
              <a:t>Proglašen najboljim vratarom na All-Star reviji francuskog rukometa</a:t>
            </a:r>
            <a:endParaRPr lang="hr-HR" sz="1600" dirty="0"/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27031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027622-C6E2-421D-8DF1-B79FC6977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406518"/>
          </a:xfrm>
        </p:spPr>
        <p:txBody>
          <a:bodyPr>
            <a:normAutofit/>
          </a:bodyPr>
          <a:lstStyle/>
          <a:p>
            <a:r>
              <a:rPr lang="hr-HR" sz="4400" dirty="0"/>
              <a:t>Glen Johnson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3B2D76A6-AEB3-4034-978F-F87BBE0C41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71" y="1451082"/>
            <a:ext cx="3340100" cy="3403600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C09A4C1-4F79-48C5-B698-058434EAA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engleski nogometaš, Liverpoolov desni bočni igrač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studirao matematiku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21D5F627-0E2F-4232-A2EA-0D9E046B9036}"/>
              </a:ext>
            </a:extLst>
          </p:cNvPr>
          <p:cNvSpPr txBox="1"/>
          <p:nvPr/>
        </p:nvSpPr>
        <p:spPr>
          <a:xfrm>
            <a:off x="6940279" y="4854682"/>
            <a:ext cx="3529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Jedan od deset najbržih nogometaša</a:t>
            </a:r>
          </a:p>
        </p:txBody>
      </p:sp>
    </p:spTree>
    <p:extLst>
      <p:ext uri="{BB962C8B-B14F-4D97-AF65-F5344CB8AC3E}">
        <p14:creationId xmlns:p14="http://schemas.microsoft.com/office/powerpoint/2010/main" val="2943418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605C56-DFC7-45CB-9A9A-8AB178401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406518"/>
          </a:xfrm>
        </p:spPr>
        <p:txBody>
          <a:bodyPr>
            <a:normAutofit/>
          </a:bodyPr>
          <a:lstStyle/>
          <a:p>
            <a:r>
              <a:rPr lang="hr-HR" sz="4400" dirty="0"/>
              <a:t>Virginia Wade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4FD0FC9E-54DE-43A6-834E-998907BA1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2" r="16260"/>
          <a:stretch/>
        </p:blipFill>
        <p:spPr>
          <a:xfrm>
            <a:off x="7020160" y="1368943"/>
            <a:ext cx="3206579" cy="3505200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3A15753-5D3C-4898-A7FE-EC27A8865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britanska tenisačica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effectLst/>
              </a:rPr>
              <a:t>studirala matematiku i fiziku na Sveučilištu u Sussexu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62086221-77C9-40F3-BFE7-FA161FF83189}"/>
              </a:ext>
            </a:extLst>
          </p:cNvPr>
          <p:cNvSpPr txBox="1"/>
          <p:nvPr/>
        </p:nvSpPr>
        <p:spPr>
          <a:xfrm>
            <a:off x="6720508" y="4874143"/>
            <a:ext cx="3805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effectLst/>
              </a:rPr>
              <a:t>1982. g. postala je prva žena koja je izabrana u odbor Wimbledona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9123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>
            <a:extLst>
              <a:ext uri="{FF2B5EF4-FFF2-40B4-BE49-F238E27FC236}">
                <a16:creationId xmlns:a16="http://schemas.microsoft.com/office/drawing/2014/main" id="{1ABC4465-897C-4D46-B2A6-1C676EAC8052}"/>
              </a:ext>
            </a:extLst>
          </p:cNvPr>
          <p:cNvSpPr/>
          <p:nvPr/>
        </p:nvSpPr>
        <p:spPr>
          <a:xfrm>
            <a:off x="3984663" y="2128603"/>
            <a:ext cx="3305432" cy="1872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/>
              <a:t>MATEMATIKA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32A4B876-A4F4-4D4A-AE47-DD5C0555B245}"/>
              </a:ext>
            </a:extLst>
          </p:cNvPr>
          <p:cNvGrpSpPr/>
          <p:nvPr/>
        </p:nvGrpSpPr>
        <p:grpSpPr>
          <a:xfrm>
            <a:off x="798411" y="3977460"/>
            <a:ext cx="1520559" cy="1442218"/>
            <a:chOff x="437987" y="4334565"/>
            <a:chExt cx="1723768" cy="1780660"/>
          </a:xfrm>
        </p:grpSpPr>
        <p:pic>
          <p:nvPicPr>
            <p:cNvPr id="4" name="Rezervirano mjesto sadržaja 5">
              <a:extLst>
                <a:ext uri="{FF2B5EF4-FFF2-40B4-BE49-F238E27FC236}">
                  <a16:creationId xmlns:a16="http://schemas.microsoft.com/office/drawing/2014/main" id="{48A75EB6-B55D-48CE-AE79-803D66351E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852" r="16260"/>
            <a:stretch/>
          </p:blipFill>
          <p:spPr>
            <a:xfrm>
              <a:off x="631718" y="4334565"/>
              <a:ext cx="1336306" cy="1460753"/>
            </a:xfrm>
            <a:prstGeom prst="rect">
              <a:avLst/>
            </a:prstGeom>
          </p:spPr>
        </p:pic>
        <p:sp>
          <p:nvSpPr>
            <p:cNvPr id="5" name="TekstniOkvir 4">
              <a:extLst>
                <a:ext uri="{FF2B5EF4-FFF2-40B4-BE49-F238E27FC236}">
                  <a16:creationId xmlns:a16="http://schemas.microsoft.com/office/drawing/2014/main" id="{09813FB8-A5E2-412A-AE94-97CCA97E226D}"/>
                </a:ext>
              </a:extLst>
            </p:cNvPr>
            <p:cNvSpPr txBox="1"/>
            <p:nvPr/>
          </p:nvSpPr>
          <p:spPr>
            <a:xfrm>
              <a:off x="437987" y="5745893"/>
              <a:ext cx="1723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dirty="0"/>
                <a:t>Virginia Wade</a:t>
              </a:r>
            </a:p>
          </p:txBody>
        </p:sp>
      </p:grpSp>
      <p:grpSp>
        <p:nvGrpSpPr>
          <p:cNvPr id="9" name="Grupa 8">
            <a:extLst>
              <a:ext uri="{FF2B5EF4-FFF2-40B4-BE49-F238E27FC236}">
                <a16:creationId xmlns:a16="http://schemas.microsoft.com/office/drawing/2014/main" id="{C5D16CE4-EC86-4677-8C06-ADD97143E006}"/>
              </a:ext>
            </a:extLst>
          </p:cNvPr>
          <p:cNvGrpSpPr/>
          <p:nvPr/>
        </p:nvGrpSpPr>
        <p:grpSpPr>
          <a:xfrm>
            <a:off x="2532404" y="4622548"/>
            <a:ext cx="1452259" cy="1392104"/>
            <a:chOff x="2485626" y="881539"/>
            <a:chExt cx="1569308" cy="1699652"/>
          </a:xfrm>
        </p:grpSpPr>
        <p:pic>
          <p:nvPicPr>
            <p:cNvPr id="7" name="Rezervirano mjesto sadržaja 5">
              <a:extLst>
                <a:ext uri="{FF2B5EF4-FFF2-40B4-BE49-F238E27FC236}">
                  <a16:creationId xmlns:a16="http://schemas.microsoft.com/office/drawing/2014/main" id="{006B30B7-9501-4552-BD9F-AB646E952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7530" y="881539"/>
              <a:ext cx="1305501" cy="1330320"/>
            </a:xfrm>
            <a:prstGeom prst="rect">
              <a:avLst/>
            </a:prstGeom>
          </p:spPr>
        </p:pic>
        <p:sp>
          <p:nvSpPr>
            <p:cNvPr id="8" name="TekstniOkvir 7">
              <a:extLst>
                <a:ext uri="{FF2B5EF4-FFF2-40B4-BE49-F238E27FC236}">
                  <a16:creationId xmlns:a16="http://schemas.microsoft.com/office/drawing/2014/main" id="{9517BDAE-A169-47FE-BE04-7A6A27EF250E}"/>
                </a:ext>
              </a:extLst>
            </p:cNvPr>
            <p:cNvSpPr txBox="1"/>
            <p:nvPr/>
          </p:nvSpPr>
          <p:spPr>
            <a:xfrm>
              <a:off x="2485626" y="2211859"/>
              <a:ext cx="1569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dirty="0"/>
                <a:t>Glen Johnson</a:t>
              </a:r>
            </a:p>
          </p:txBody>
        </p:sp>
      </p:grpSp>
      <p:grpSp>
        <p:nvGrpSpPr>
          <p:cNvPr id="12" name="Grupa 11">
            <a:extLst>
              <a:ext uri="{FF2B5EF4-FFF2-40B4-BE49-F238E27FC236}">
                <a16:creationId xmlns:a16="http://schemas.microsoft.com/office/drawing/2014/main" id="{E1B040FC-438A-4969-B683-77D2CE435305}"/>
              </a:ext>
            </a:extLst>
          </p:cNvPr>
          <p:cNvGrpSpPr/>
          <p:nvPr/>
        </p:nvGrpSpPr>
        <p:grpSpPr>
          <a:xfrm>
            <a:off x="6194539" y="4418137"/>
            <a:ext cx="1467770" cy="1565984"/>
            <a:chOff x="1976460" y="0"/>
            <a:chExt cx="2097082" cy="2316882"/>
          </a:xfrm>
        </p:grpSpPr>
        <p:pic>
          <p:nvPicPr>
            <p:cNvPr id="10" name="Rezervirano mjesto sadržaja 11">
              <a:extLst>
                <a:ext uri="{FF2B5EF4-FFF2-40B4-BE49-F238E27FC236}">
                  <a16:creationId xmlns:a16="http://schemas.microsoft.com/office/drawing/2014/main" id="{4BDE4173-190E-473B-ACF8-8910AE7A5A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63" t="2769" r="663" b="2769"/>
            <a:stretch/>
          </p:blipFill>
          <p:spPr>
            <a:xfrm>
              <a:off x="1976460" y="0"/>
              <a:ext cx="2097082" cy="1980965"/>
            </a:xfrm>
            <a:prstGeom prst="rect">
              <a:avLst/>
            </a:prstGeom>
          </p:spPr>
        </p:pic>
        <p:sp>
          <p:nvSpPr>
            <p:cNvPr id="11" name="TekstniOkvir 10">
              <a:extLst>
                <a:ext uri="{FF2B5EF4-FFF2-40B4-BE49-F238E27FC236}">
                  <a16:creationId xmlns:a16="http://schemas.microsoft.com/office/drawing/2014/main" id="{E20E9DFA-7764-4295-A777-8DEA63D6A70C}"/>
                </a:ext>
              </a:extLst>
            </p:cNvPr>
            <p:cNvSpPr txBox="1"/>
            <p:nvPr/>
          </p:nvSpPr>
          <p:spPr>
            <a:xfrm>
              <a:off x="2116779" y="1947550"/>
              <a:ext cx="18164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dirty="0"/>
                <a:t>Mate Šunjić</a:t>
              </a:r>
            </a:p>
          </p:txBody>
        </p:sp>
      </p:grpSp>
      <p:grpSp>
        <p:nvGrpSpPr>
          <p:cNvPr id="16" name="Grupa 15">
            <a:extLst>
              <a:ext uri="{FF2B5EF4-FFF2-40B4-BE49-F238E27FC236}">
                <a16:creationId xmlns:a16="http://schemas.microsoft.com/office/drawing/2014/main" id="{61CCA66D-4A45-4BA1-977F-B73FC123A059}"/>
              </a:ext>
            </a:extLst>
          </p:cNvPr>
          <p:cNvGrpSpPr/>
          <p:nvPr/>
        </p:nvGrpSpPr>
        <p:grpSpPr>
          <a:xfrm>
            <a:off x="4345527" y="4521997"/>
            <a:ext cx="1589947" cy="1491322"/>
            <a:chOff x="8625311" y="949138"/>
            <a:chExt cx="1767016" cy="1924993"/>
          </a:xfrm>
        </p:grpSpPr>
        <p:pic>
          <p:nvPicPr>
            <p:cNvPr id="13" name="Rezervirano mjesto sadržaja 5">
              <a:extLst>
                <a:ext uri="{FF2B5EF4-FFF2-40B4-BE49-F238E27FC236}">
                  <a16:creationId xmlns:a16="http://schemas.microsoft.com/office/drawing/2014/main" id="{6E7A1A04-8E13-491B-AFD6-936D88FC58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56" r="14583"/>
            <a:stretch/>
          </p:blipFill>
          <p:spPr>
            <a:xfrm>
              <a:off x="8774934" y="949138"/>
              <a:ext cx="1467770" cy="1555661"/>
            </a:xfrm>
            <a:prstGeom prst="rect">
              <a:avLst/>
            </a:prstGeom>
          </p:spPr>
        </p:pic>
        <p:sp>
          <p:nvSpPr>
            <p:cNvPr id="15" name="TekstniOkvir 14">
              <a:extLst>
                <a:ext uri="{FF2B5EF4-FFF2-40B4-BE49-F238E27FC236}">
                  <a16:creationId xmlns:a16="http://schemas.microsoft.com/office/drawing/2014/main" id="{2BD78AD6-C846-495B-B36B-06DB48D7278D}"/>
                </a:ext>
              </a:extLst>
            </p:cNvPr>
            <p:cNvSpPr txBox="1"/>
            <p:nvPr/>
          </p:nvSpPr>
          <p:spPr>
            <a:xfrm>
              <a:off x="8625311" y="2504799"/>
              <a:ext cx="1767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dirty="0"/>
                <a:t>Špiro Guberina</a:t>
              </a:r>
            </a:p>
          </p:txBody>
        </p:sp>
      </p:grpSp>
      <p:grpSp>
        <p:nvGrpSpPr>
          <p:cNvPr id="19" name="Grupa 18">
            <a:extLst>
              <a:ext uri="{FF2B5EF4-FFF2-40B4-BE49-F238E27FC236}">
                <a16:creationId xmlns:a16="http://schemas.microsoft.com/office/drawing/2014/main" id="{84C39004-A6EF-41EF-8AFD-6C906CB451C4}"/>
              </a:ext>
            </a:extLst>
          </p:cNvPr>
          <p:cNvGrpSpPr/>
          <p:nvPr/>
        </p:nvGrpSpPr>
        <p:grpSpPr>
          <a:xfrm>
            <a:off x="5279280" y="143168"/>
            <a:ext cx="1334036" cy="1709734"/>
            <a:chOff x="8995225" y="1168115"/>
            <a:chExt cx="1538416" cy="2008199"/>
          </a:xfrm>
        </p:grpSpPr>
        <p:pic>
          <p:nvPicPr>
            <p:cNvPr id="17" name="Rezervirano mjesto sadržaja 5">
              <a:extLst>
                <a:ext uri="{FF2B5EF4-FFF2-40B4-BE49-F238E27FC236}">
                  <a16:creationId xmlns:a16="http://schemas.microsoft.com/office/drawing/2014/main" id="{6ADB5CFA-CE78-475D-AAA5-94B6164C88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08" b="33073"/>
            <a:stretch/>
          </p:blipFill>
          <p:spPr>
            <a:xfrm>
              <a:off x="9130657" y="1168115"/>
              <a:ext cx="1267553" cy="1661582"/>
            </a:xfrm>
            <a:prstGeom prst="rect">
              <a:avLst/>
            </a:prstGeom>
          </p:spPr>
        </p:pic>
        <p:sp>
          <p:nvSpPr>
            <p:cNvPr id="18" name="TekstniOkvir 17">
              <a:extLst>
                <a:ext uri="{FF2B5EF4-FFF2-40B4-BE49-F238E27FC236}">
                  <a16:creationId xmlns:a16="http://schemas.microsoft.com/office/drawing/2014/main" id="{5087A7DD-8E10-4AC2-AAF7-74392D3BCA04}"/>
                </a:ext>
              </a:extLst>
            </p:cNvPr>
            <p:cNvSpPr txBox="1"/>
            <p:nvPr/>
          </p:nvSpPr>
          <p:spPr>
            <a:xfrm>
              <a:off x="8995225" y="2806982"/>
              <a:ext cx="1538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Omar Sharif</a:t>
              </a:r>
              <a:endParaRPr lang="hr-HR" dirty="0"/>
            </a:p>
          </p:txBody>
        </p:sp>
      </p:grpSp>
      <p:grpSp>
        <p:nvGrpSpPr>
          <p:cNvPr id="22" name="Grupa 21">
            <a:extLst>
              <a:ext uri="{FF2B5EF4-FFF2-40B4-BE49-F238E27FC236}">
                <a16:creationId xmlns:a16="http://schemas.microsoft.com/office/drawing/2014/main" id="{EBA26AC0-1F17-465A-A541-1DC51D3C1635}"/>
              </a:ext>
            </a:extLst>
          </p:cNvPr>
          <p:cNvGrpSpPr/>
          <p:nvPr/>
        </p:nvGrpSpPr>
        <p:grpSpPr>
          <a:xfrm>
            <a:off x="276163" y="1904205"/>
            <a:ext cx="1589947" cy="1900551"/>
            <a:chOff x="7916292" y="1810264"/>
            <a:chExt cx="1589947" cy="1900551"/>
          </a:xfrm>
        </p:grpSpPr>
        <p:pic>
          <p:nvPicPr>
            <p:cNvPr id="20" name="Rezervirano mjesto sadržaja 5">
              <a:extLst>
                <a:ext uri="{FF2B5EF4-FFF2-40B4-BE49-F238E27FC236}">
                  <a16:creationId xmlns:a16="http://schemas.microsoft.com/office/drawing/2014/main" id="{04326693-1496-4F38-8D5D-42CC40630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1688" y="1810264"/>
              <a:ext cx="1099156" cy="1559803"/>
            </a:xfrm>
            <a:prstGeom prst="rect">
              <a:avLst/>
            </a:prstGeom>
          </p:spPr>
        </p:pic>
        <p:sp>
          <p:nvSpPr>
            <p:cNvPr id="21" name="TekstniOkvir 20">
              <a:extLst>
                <a:ext uri="{FF2B5EF4-FFF2-40B4-BE49-F238E27FC236}">
                  <a16:creationId xmlns:a16="http://schemas.microsoft.com/office/drawing/2014/main" id="{053F8AAE-5EE2-41A5-B9A8-53CC87B98979}"/>
                </a:ext>
              </a:extLst>
            </p:cNvPr>
            <p:cNvSpPr txBox="1"/>
            <p:nvPr/>
          </p:nvSpPr>
          <p:spPr>
            <a:xfrm>
              <a:off x="7916292" y="3341483"/>
              <a:ext cx="15899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Teri Hatcher</a:t>
              </a:r>
              <a:endParaRPr lang="hr-HR" dirty="0"/>
            </a:p>
          </p:txBody>
        </p:sp>
      </p:grpSp>
      <p:grpSp>
        <p:nvGrpSpPr>
          <p:cNvPr id="25" name="Grupa 24">
            <a:extLst>
              <a:ext uri="{FF2B5EF4-FFF2-40B4-BE49-F238E27FC236}">
                <a16:creationId xmlns:a16="http://schemas.microsoft.com/office/drawing/2014/main" id="{690B5E93-8D14-4662-A5D9-1F66C9E726CE}"/>
              </a:ext>
            </a:extLst>
          </p:cNvPr>
          <p:cNvGrpSpPr/>
          <p:nvPr/>
        </p:nvGrpSpPr>
        <p:grpSpPr>
          <a:xfrm>
            <a:off x="3352660" y="206109"/>
            <a:ext cx="1594440" cy="1489572"/>
            <a:chOff x="2447056" y="629612"/>
            <a:chExt cx="1711411" cy="1762357"/>
          </a:xfrm>
        </p:grpSpPr>
        <p:pic>
          <p:nvPicPr>
            <p:cNvPr id="23" name="Rezervirano mjesto sadržaja 5">
              <a:extLst>
                <a:ext uri="{FF2B5EF4-FFF2-40B4-BE49-F238E27FC236}">
                  <a16:creationId xmlns:a16="http://schemas.microsoft.com/office/drawing/2014/main" id="{CB5D5674-BB57-4A92-8F38-A640CF954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2186" y="629612"/>
              <a:ext cx="1141152" cy="1426440"/>
            </a:xfrm>
            <a:prstGeom prst="rect">
              <a:avLst/>
            </a:prstGeom>
          </p:spPr>
        </p:pic>
        <p:sp>
          <p:nvSpPr>
            <p:cNvPr id="24" name="TekstniOkvir 23">
              <a:extLst>
                <a:ext uri="{FF2B5EF4-FFF2-40B4-BE49-F238E27FC236}">
                  <a16:creationId xmlns:a16="http://schemas.microsoft.com/office/drawing/2014/main" id="{5B929B47-FED2-44B9-8F97-539EE68AC480}"/>
                </a:ext>
              </a:extLst>
            </p:cNvPr>
            <p:cNvSpPr txBox="1"/>
            <p:nvPr/>
          </p:nvSpPr>
          <p:spPr>
            <a:xfrm>
              <a:off x="2447056" y="2022637"/>
              <a:ext cx="17114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Jonny Buckland</a:t>
              </a:r>
              <a:endParaRPr lang="hr-HR" dirty="0"/>
            </a:p>
          </p:txBody>
        </p:sp>
      </p:grpSp>
      <p:grpSp>
        <p:nvGrpSpPr>
          <p:cNvPr id="29" name="Grupa 28">
            <a:extLst>
              <a:ext uri="{FF2B5EF4-FFF2-40B4-BE49-F238E27FC236}">
                <a16:creationId xmlns:a16="http://schemas.microsoft.com/office/drawing/2014/main" id="{34853DBF-70ED-455A-8FB0-C1D72208B275}"/>
              </a:ext>
            </a:extLst>
          </p:cNvPr>
          <p:cNvGrpSpPr/>
          <p:nvPr/>
        </p:nvGrpSpPr>
        <p:grpSpPr>
          <a:xfrm>
            <a:off x="1792387" y="389277"/>
            <a:ext cx="1324310" cy="1643598"/>
            <a:chOff x="2951407" y="1167564"/>
            <a:chExt cx="1303638" cy="1681884"/>
          </a:xfrm>
        </p:grpSpPr>
        <p:pic>
          <p:nvPicPr>
            <p:cNvPr id="26" name="Rezervirano mjesto sadržaja 5">
              <a:extLst>
                <a:ext uri="{FF2B5EF4-FFF2-40B4-BE49-F238E27FC236}">
                  <a16:creationId xmlns:a16="http://schemas.microsoft.com/office/drawing/2014/main" id="{835763D3-98B1-4F6F-A82B-73776DBCEC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30" r="7167" b="9644"/>
            <a:stretch/>
          </p:blipFill>
          <p:spPr>
            <a:xfrm>
              <a:off x="2999163" y="1167564"/>
              <a:ext cx="1208128" cy="1345967"/>
            </a:xfrm>
            <a:prstGeom prst="rect">
              <a:avLst/>
            </a:prstGeom>
          </p:spPr>
        </p:pic>
        <p:sp>
          <p:nvSpPr>
            <p:cNvPr id="28" name="TekstniOkvir 27">
              <a:extLst>
                <a:ext uri="{FF2B5EF4-FFF2-40B4-BE49-F238E27FC236}">
                  <a16:creationId xmlns:a16="http://schemas.microsoft.com/office/drawing/2014/main" id="{03C709EA-C3C1-4074-B238-5BA4D4041C13}"/>
                </a:ext>
              </a:extLst>
            </p:cNvPr>
            <p:cNvSpPr txBox="1"/>
            <p:nvPr/>
          </p:nvSpPr>
          <p:spPr>
            <a:xfrm>
              <a:off x="2951407" y="2480116"/>
              <a:ext cx="13036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Brian May</a:t>
              </a:r>
              <a:endParaRPr lang="hr-HR" dirty="0"/>
            </a:p>
          </p:txBody>
        </p:sp>
      </p:grpSp>
      <p:grpSp>
        <p:nvGrpSpPr>
          <p:cNvPr id="33" name="Grupa 32">
            <a:extLst>
              <a:ext uri="{FF2B5EF4-FFF2-40B4-BE49-F238E27FC236}">
                <a16:creationId xmlns:a16="http://schemas.microsoft.com/office/drawing/2014/main" id="{9CC15035-E12C-4474-8306-F7E652FC2D6C}"/>
              </a:ext>
            </a:extLst>
          </p:cNvPr>
          <p:cNvGrpSpPr/>
          <p:nvPr/>
        </p:nvGrpSpPr>
        <p:grpSpPr>
          <a:xfrm>
            <a:off x="8999190" y="389277"/>
            <a:ext cx="1573358" cy="1859399"/>
            <a:chOff x="2220166" y="1143616"/>
            <a:chExt cx="1797908" cy="2338880"/>
          </a:xfrm>
        </p:grpSpPr>
        <p:pic>
          <p:nvPicPr>
            <p:cNvPr id="30" name="Rezervirano mjesto sadržaja 9">
              <a:extLst>
                <a:ext uri="{FF2B5EF4-FFF2-40B4-BE49-F238E27FC236}">
                  <a16:creationId xmlns:a16="http://schemas.microsoft.com/office/drawing/2014/main" id="{EA7A616D-BCC7-45AC-884F-4FCB5AD9E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3883" y="1143616"/>
              <a:ext cx="1578627" cy="2047949"/>
            </a:xfrm>
            <a:prstGeom prst="rect">
              <a:avLst/>
            </a:prstGeom>
          </p:spPr>
        </p:pic>
        <p:sp>
          <p:nvSpPr>
            <p:cNvPr id="32" name="TekstniOkvir 31">
              <a:extLst>
                <a:ext uri="{FF2B5EF4-FFF2-40B4-BE49-F238E27FC236}">
                  <a16:creationId xmlns:a16="http://schemas.microsoft.com/office/drawing/2014/main" id="{D59D6C68-DF75-4A0B-A0B7-876DA0ED4CA6}"/>
                </a:ext>
              </a:extLst>
            </p:cNvPr>
            <p:cNvSpPr txBox="1"/>
            <p:nvPr/>
          </p:nvSpPr>
          <p:spPr>
            <a:xfrm>
              <a:off x="2220166" y="3113164"/>
              <a:ext cx="17979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Cindy Crawford</a:t>
              </a:r>
              <a:endParaRPr lang="hr-HR" dirty="0"/>
            </a:p>
          </p:txBody>
        </p:sp>
      </p:grpSp>
      <p:grpSp>
        <p:nvGrpSpPr>
          <p:cNvPr id="36" name="Grupa 35">
            <a:extLst>
              <a:ext uri="{FF2B5EF4-FFF2-40B4-BE49-F238E27FC236}">
                <a16:creationId xmlns:a16="http://schemas.microsoft.com/office/drawing/2014/main" id="{52FE4A79-6316-4AE8-8F82-2F1C30B6FBCC}"/>
              </a:ext>
            </a:extLst>
          </p:cNvPr>
          <p:cNvGrpSpPr/>
          <p:nvPr/>
        </p:nvGrpSpPr>
        <p:grpSpPr>
          <a:xfrm>
            <a:off x="7168787" y="143168"/>
            <a:ext cx="1641053" cy="1872049"/>
            <a:chOff x="9499949" y="974542"/>
            <a:chExt cx="1699055" cy="2150163"/>
          </a:xfrm>
        </p:grpSpPr>
        <p:pic>
          <p:nvPicPr>
            <p:cNvPr id="34" name="Rezervirano mjesto sadržaja 5">
              <a:extLst>
                <a:ext uri="{FF2B5EF4-FFF2-40B4-BE49-F238E27FC236}">
                  <a16:creationId xmlns:a16="http://schemas.microsoft.com/office/drawing/2014/main" id="{F83265EB-E50E-4A41-83BC-0C1866C02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6155" y="974542"/>
              <a:ext cx="1246644" cy="1780920"/>
            </a:xfrm>
            <a:prstGeom prst="rect">
              <a:avLst/>
            </a:prstGeom>
          </p:spPr>
        </p:pic>
        <p:sp>
          <p:nvSpPr>
            <p:cNvPr id="35" name="TekstniOkvir 34">
              <a:extLst>
                <a:ext uri="{FF2B5EF4-FFF2-40B4-BE49-F238E27FC236}">
                  <a16:creationId xmlns:a16="http://schemas.microsoft.com/office/drawing/2014/main" id="{EEEACD0E-BA60-4C84-90DF-5243E19A5E44}"/>
                </a:ext>
              </a:extLst>
            </p:cNvPr>
            <p:cNvSpPr txBox="1"/>
            <p:nvPr/>
          </p:nvSpPr>
          <p:spPr>
            <a:xfrm>
              <a:off x="9499949" y="2755373"/>
              <a:ext cx="16990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Emanuel Lasker</a:t>
              </a:r>
              <a:endParaRPr lang="hr-HR" dirty="0"/>
            </a:p>
          </p:txBody>
        </p:sp>
      </p:grpSp>
      <p:grpSp>
        <p:nvGrpSpPr>
          <p:cNvPr id="39" name="Grupa 38">
            <a:extLst>
              <a:ext uri="{FF2B5EF4-FFF2-40B4-BE49-F238E27FC236}">
                <a16:creationId xmlns:a16="http://schemas.microsoft.com/office/drawing/2014/main" id="{C0EF56B4-ACF5-4E52-B6CA-328F963B515C}"/>
              </a:ext>
            </a:extLst>
          </p:cNvPr>
          <p:cNvGrpSpPr/>
          <p:nvPr/>
        </p:nvGrpSpPr>
        <p:grpSpPr>
          <a:xfrm>
            <a:off x="8424525" y="4259511"/>
            <a:ext cx="1281921" cy="1454748"/>
            <a:chOff x="7452937" y="2284112"/>
            <a:chExt cx="1676327" cy="1855327"/>
          </a:xfrm>
        </p:grpSpPr>
        <p:pic>
          <p:nvPicPr>
            <p:cNvPr id="37" name="Rezervirano mjesto sadržaja 9">
              <a:extLst>
                <a:ext uri="{FF2B5EF4-FFF2-40B4-BE49-F238E27FC236}">
                  <a16:creationId xmlns:a16="http://schemas.microsoft.com/office/drawing/2014/main" id="{EE6FB857-68B9-44A6-9510-4FA30926F5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920" y="2284112"/>
              <a:ext cx="1318363" cy="1507932"/>
            </a:xfrm>
            <a:prstGeom prst="rect">
              <a:avLst/>
            </a:prstGeom>
          </p:spPr>
        </p:pic>
        <p:sp>
          <p:nvSpPr>
            <p:cNvPr id="38" name="TekstniOkvir 37">
              <a:extLst>
                <a:ext uri="{FF2B5EF4-FFF2-40B4-BE49-F238E27FC236}">
                  <a16:creationId xmlns:a16="http://schemas.microsoft.com/office/drawing/2014/main" id="{E05B5E4C-D68E-4A15-B599-8A65FA94DE24}"/>
                </a:ext>
              </a:extLst>
            </p:cNvPr>
            <p:cNvSpPr txBox="1"/>
            <p:nvPr/>
          </p:nvSpPr>
          <p:spPr>
            <a:xfrm>
              <a:off x="7452937" y="3770107"/>
              <a:ext cx="16763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Lewis Carroll</a:t>
              </a:r>
              <a:endParaRPr lang="hr-HR" dirty="0"/>
            </a:p>
          </p:txBody>
        </p:sp>
      </p:grpSp>
      <p:grpSp>
        <p:nvGrpSpPr>
          <p:cNvPr id="42" name="Grupa 41">
            <a:extLst>
              <a:ext uri="{FF2B5EF4-FFF2-40B4-BE49-F238E27FC236}">
                <a16:creationId xmlns:a16="http://schemas.microsoft.com/office/drawing/2014/main" id="{EB905EA5-A1C8-41C3-AA52-F8031D1EFCF9}"/>
              </a:ext>
            </a:extLst>
          </p:cNvPr>
          <p:cNvGrpSpPr/>
          <p:nvPr/>
        </p:nvGrpSpPr>
        <p:grpSpPr>
          <a:xfrm>
            <a:off x="9863589" y="2822043"/>
            <a:ext cx="1452259" cy="1596094"/>
            <a:chOff x="2126581" y="1920117"/>
            <a:chExt cx="1640318" cy="1858109"/>
          </a:xfrm>
        </p:grpSpPr>
        <p:pic>
          <p:nvPicPr>
            <p:cNvPr id="40" name="Rezervirano mjesto sadržaja 5">
              <a:extLst>
                <a:ext uri="{FF2B5EF4-FFF2-40B4-BE49-F238E27FC236}">
                  <a16:creationId xmlns:a16="http://schemas.microsoft.com/office/drawing/2014/main" id="{BFE89126-5611-479C-B623-95AE569C82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495" r="20162" b="51502"/>
            <a:stretch/>
          </p:blipFill>
          <p:spPr>
            <a:xfrm>
              <a:off x="2322661" y="1920117"/>
              <a:ext cx="1299557" cy="1543891"/>
            </a:xfrm>
            <a:prstGeom prst="rect">
              <a:avLst/>
            </a:prstGeom>
          </p:spPr>
        </p:pic>
        <p:sp>
          <p:nvSpPr>
            <p:cNvPr id="41" name="TekstniOkvir 40">
              <a:extLst>
                <a:ext uri="{FF2B5EF4-FFF2-40B4-BE49-F238E27FC236}">
                  <a16:creationId xmlns:a16="http://schemas.microsoft.com/office/drawing/2014/main" id="{0868B1AC-D6BA-48DF-A286-11E1516B81C7}"/>
                </a:ext>
              </a:extLst>
            </p:cNvPr>
            <p:cNvSpPr txBox="1"/>
            <p:nvPr/>
          </p:nvSpPr>
          <p:spPr>
            <a:xfrm>
              <a:off x="2126581" y="3408894"/>
              <a:ext cx="16403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800" dirty="0"/>
                <a:t>Rachel Riley</a:t>
              </a:r>
              <a:endParaRPr lang="hr-HR" dirty="0"/>
            </a:p>
          </p:txBody>
        </p:sp>
      </p:grpSp>
      <p:cxnSp>
        <p:nvCxnSpPr>
          <p:cNvPr id="44" name="Ravni poveznik sa strelicom 43">
            <a:extLst>
              <a:ext uri="{FF2B5EF4-FFF2-40B4-BE49-F238E27FC236}">
                <a16:creationId xmlns:a16="http://schemas.microsoft.com/office/drawing/2014/main" id="{6383D9A4-891C-4FCB-94AE-2AE19B8A09CD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3116697" y="1852413"/>
            <a:ext cx="1063368" cy="782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ni poveznik sa strelicom 45">
            <a:extLst>
              <a:ext uri="{FF2B5EF4-FFF2-40B4-BE49-F238E27FC236}">
                <a16:creationId xmlns:a16="http://schemas.microsoft.com/office/drawing/2014/main" id="{52CCDF7F-AD2E-4927-958C-71B5E03E5DB0}"/>
              </a:ext>
            </a:extLst>
          </p:cNvPr>
          <p:cNvCxnSpPr>
            <a:cxnSpLocks/>
            <a:stCxn id="20" idx="3"/>
            <a:endCxn id="3" idx="2"/>
          </p:cNvCxnSpPr>
          <p:nvPr/>
        </p:nvCxnSpPr>
        <p:spPr>
          <a:xfrm>
            <a:off x="1620715" y="2684107"/>
            <a:ext cx="2363948" cy="380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vni poveznik sa strelicom 49">
            <a:extLst>
              <a:ext uri="{FF2B5EF4-FFF2-40B4-BE49-F238E27FC236}">
                <a16:creationId xmlns:a16="http://schemas.microsoft.com/office/drawing/2014/main" id="{812CD779-9D0B-4F06-947A-1DBC9A6FBE32}"/>
              </a:ext>
            </a:extLst>
          </p:cNvPr>
          <p:cNvCxnSpPr>
            <a:cxnSpLocks/>
          </p:cNvCxnSpPr>
          <p:nvPr/>
        </p:nvCxnSpPr>
        <p:spPr>
          <a:xfrm flipV="1">
            <a:off x="2260295" y="3557770"/>
            <a:ext cx="1969763" cy="79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vni poveznik sa strelicom 53">
            <a:extLst>
              <a:ext uri="{FF2B5EF4-FFF2-40B4-BE49-F238E27FC236}">
                <a16:creationId xmlns:a16="http://schemas.microsoft.com/office/drawing/2014/main" id="{A4E7C615-AB9E-4E08-815D-C53D4CEF95FC}"/>
              </a:ext>
            </a:extLst>
          </p:cNvPr>
          <p:cNvCxnSpPr>
            <a:cxnSpLocks/>
          </p:cNvCxnSpPr>
          <p:nvPr/>
        </p:nvCxnSpPr>
        <p:spPr>
          <a:xfrm flipV="1">
            <a:off x="3590478" y="3811480"/>
            <a:ext cx="1016853" cy="811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vni poveznik sa strelicom 55">
            <a:extLst>
              <a:ext uri="{FF2B5EF4-FFF2-40B4-BE49-F238E27FC236}">
                <a16:creationId xmlns:a16="http://schemas.microsoft.com/office/drawing/2014/main" id="{79D56030-B5B0-49A8-9FAB-A74D04C8CAE7}"/>
              </a:ext>
            </a:extLst>
          </p:cNvPr>
          <p:cNvCxnSpPr>
            <a:cxnSpLocks/>
          </p:cNvCxnSpPr>
          <p:nvPr/>
        </p:nvCxnSpPr>
        <p:spPr>
          <a:xfrm flipV="1">
            <a:off x="5177256" y="4000652"/>
            <a:ext cx="192592" cy="521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vni poveznik sa strelicom 58">
            <a:extLst>
              <a:ext uri="{FF2B5EF4-FFF2-40B4-BE49-F238E27FC236}">
                <a16:creationId xmlns:a16="http://schemas.microsoft.com/office/drawing/2014/main" id="{96D4723E-593D-46FB-887E-DA1DF2CCDF41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4222323" y="1784383"/>
            <a:ext cx="246409" cy="618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vni poveznik sa strelicom 61">
            <a:extLst>
              <a:ext uri="{FF2B5EF4-FFF2-40B4-BE49-F238E27FC236}">
                <a16:creationId xmlns:a16="http://schemas.microsoft.com/office/drawing/2014/main" id="{8B3FC371-E425-49BF-A050-A7758EA5AF4C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5935474" y="1852902"/>
            <a:ext cx="10824" cy="27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vni poveznik sa strelicom 69">
            <a:extLst>
              <a:ext uri="{FF2B5EF4-FFF2-40B4-BE49-F238E27FC236}">
                <a16:creationId xmlns:a16="http://schemas.microsoft.com/office/drawing/2014/main" id="{F6C1D3A4-28EF-41B2-965F-CCD369538285}"/>
              </a:ext>
            </a:extLst>
          </p:cNvPr>
          <p:cNvCxnSpPr>
            <a:cxnSpLocks/>
            <a:stCxn id="35" idx="2"/>
          </p:cNvCxnSpPr>
          <p:nvPr/>
        </p:nvCxnSpPr>
        <p:spPr>
          <a:xfrm flipH="1">
            <a:off x="7177735" y="2015217"/>
            <a:ext cx="811579" cy="668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vni poveznik sa strelicom 72">
            <a:extLst>
              <a:ext uri="{FF2B5EF4-FFF2-40B4-BE49-F238E27FC236}">
                <a16:creationId xmlns:a16="http://schemas.microsoft.com/office/drawing/2014/main" id="{9926438D-033D-4CC0-8944-D639325C9CEA}"/>
              </a:ext>
            </a:extLst>
          </p:cNvPr>
          <p:cNvCxnSpPr>
            <a:cxnSpLocks/>
            <a:endCxn id="3" idx="6"/>
          </p:cNvCxnSpPr>
          <p:nvPr/>
        </p:nvCxnSpPr>
        <p:spPr>
          <a:xfrm flipH="1">
            <a:off x="7290095" y="2628360"/>
            <a:ext cx="2363948" cy="436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avni poveznik sa strelicom 75">
            <a:extLst>
              <a:ext uri="{FF2B5EF4-FFF2-40B4-BE49-F238E27FC236}">
                <a16:creationId xmlns:a16="http://schemas.microsoft.com/office/drawing/2014/main" id="{80D1C304-1157-40CB-887B-E7E8C98C6D56}"/>
              </a:ext>
            </a:extLst>
          </p:cNvPr>
          <p:cNvCxnSpPr>
            <a:cxnSpLocks/>
            <a:stCxn id="10" idx="0"/>
            <a:endCxn id="3" idx="5"/>
          </p:cNvCxnSpPr>
          <p:nvPr/>
        </p:nvCxnSpPr>
        <p:spPr>
          <a:xfrm flipH="1" flipV="1">
            <a:off x="6806026" y="3726497"/>
            <a:ext cx="122398" cy="691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avni poveznik sa strelicom 79">
            <a:extLst>
              <a:ext uri="{FF2B5EF4-FFF2-40B4-BE49-F238E27FC236}">
                <a16:creationId xmlns:a16="http://schemas.microsoft.com/office/drawing/2014/main" id="{709721D9-8CAC-4B1E-AAD3-4CBB8AE7C886}"/>
              </a:ext>
            </a:extLst>
          </p:cNvPr>
          <p:cNvCxnSpPr>
            <a:cxnSpLocks/>
            <a:stCxn id="40" idx="1"/>
          </p:cNvCxnSpPr>
          <p:nvPr/>
        </p:nvCxnSpPr>
        <p:spPr>
          <a:xfrm flipH="1" flipV="1">
            <a:off x="7274330" y="3298911"/>
            <a:ext cx="2762859" cy="18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avni poveznik sa strelicom 82">
            <a:extLst>
              <a:ext uri="{FF2B5EF4-FFF2-40B4-BE49-F238E27FC236}">
                <a16:creationId xmlns:a16="http://schemas.microsoft.com/office/drawing/2014/main" id="{43792DE4-02AF-4D40-A5BC-20292CD69306}"/>
              </a:ext>
            </a:extLst>
          </p:cNvPr>
          <p:cNvCxnSpPr>
            <a:cxnSpLocks/>
            <a:stCxn id="37" idx="0"/>
          </p:cNvCxnSpPr>
          <p:nvPr/>
        </p:nvCxnSpPr>
        <p:spPr>
          <a:xfrm flipH="1" flipV="1">
            <a:off x="7056498" y="3557770"/>
            <a:ext cx="2008989" cy="701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niOkvir 1">
            <a:extLst>
              <a:ext uri="{FF2B5EF4-FFF2-40B4-BE49-F238E27FC236}">
                <a16:creationId xmlns:a16="http://schemas.microsoft.com/office/drawing/2014/main" id="{BF335E9D-0640-472B-A934-99017D2BB3A3}"/>
              </a:ext>
            </a:extLst>
          </p:cNvPr>
          <p:cNvSpPr txBox="1"/>
          <p:nvPr/>
        </p:nvSpPr>
        <p:spPr>
          <a:xfrm>
            <a:off x="75785" y="218505"/>
            <a:ext cx="1733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Sve ih povezuje:</a:t>
            </a:r>
          </a:p>
        </p:txBody>
      </p:sp>
    </p:spTree>
    <p:extLst>
      <p:ext uri="{BB962C8B-B14F-4D97-AF65-F5344CB8AC3E}">
        <p14:creationId xmlns:p14="http://schemas.microsoft.com/office/powerpoint/2010/main" val="3685053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EE3D9BC9-8D09-4CDD-AFE1-A460A5EF13DA}"/>
              </a:ext>
            </a:extLst>
          </p:cNvPr>
          <p:cNvSpPr txBox="1"/>
          <p:nvPr/>
        </p:nvSpPr>
        <p:spPr>
          <a:xfrm>
            <a:off x="278025" y="463016"/>
            <a:ext cx="117574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hlinkClick r:id="rId2"/>
              </a:rPr>
              <a:t>https://hr.myubi.tv/382-rachel-riley-bio-height-weight-age-measurements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3"/>
              </a:rPr>
              <a:t>https://alchetron.com/Rachel-Riley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4"/>
              </a:rPr>
              <a:t>https://biografija.net/lewis-carroll/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5"/>
              </a:rPr>
              <a:t>https://hr.puntomarinero.com/writer-lewis-carroll-biography-creativity/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6"/>
              </a:rPr>
              <a:t>https://www.enciklopedija.hr/natuknica.aspx?id=35503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7"/>
              </a:rPr>
              <a:t>https://biografija.net/cindy-crawford/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8"/>
              </a:rPr>
              <a:t>https://hr.online-almanac.com/4705403-cindy-crawford-biography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9"/>
              </a:rPr>
              <a:t>https://hr.millennivm.org/brian-may-biography-wiki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0"/>
              </a:rPr>
              <a:t>https://hr.wikipedia.org/wiki/Jonny_Buckland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1"/>
              </a:rPr>
              <a:t>https://coldplay.fandom.com/wiki/Jonny_Buckland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2"/>
              </a:rPr>
              <a:t>https://hr.millennivm.org/teri-hatcher-biography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3"/>
              </a:rPr>
              <a:t>https://jamesbond.fandom.com/wiki/Teri_Hatcher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4"/>
              </a:rPr>
              <a:t>https://hr.jf-alges.pt/omar-sharif-biography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5"/>
              </a:rPr>
              <a:t>https://en.wikipedia.org/wiki/Omar_Sharif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6"/>
              </a:rPr>
              <a:t>https://www.muzika.hr/muke-mi-jezove-otisao-je-spiro-guberina-jedan-od-najvecih-ljudi-hrvatskog-glumista/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7"/>
              </a:rPr>
              <a:t>https://www.gloria.hr/gl/fokus/price/zivotna-prica-skromnog-velikana-spiro-guberina-hrabro-se-nosio-s-gubicima-onih-koje-je-najvise-volio-15033634</a:t>
            </a:r>
            <a:endParaRPr lang="hr-HR" sz="1600" dirty="0"/>
          </a:p>
          <a:p>
            <a:r>
              <a:rPr lang="hr-HR" sz="1600" dirty="0">
                <a:hlinkClick r:id="rId18"/>
              </a:rPr>
              <a:t>https://net.hr/sport/rukomet/tko-je-mate-sunjic-novi-heroja-nacije-c8ede200-7652-11ec-bd3e-0afbdf3be185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19"/>
              </a:rPr>
              <a:t>https://www.handball-base.com/mate-sunjic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20"/>
              </a:rPr>
              <a:t>https://liverpoolfc.fandom.com/wiki/Glen_Johnson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21"/>
              </a:rPr>
              <a:t>https://www.srednja.hr/svastara/najinteligentniji-nogometasi-svijeta/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22"/>
              </a:rPr>
              <a:t>https://www.wiki.ng/en/wiki/virginia-wade-age-wiki-biography-wife-children-salary-net-worth-parents-739746</a:t>
            </a:r>
            <a:r>
              <a:rPr lang="hr-HR" sz="1600" dirty="0"/>
              <a:t> </a:t>
            </a:r>
          </a:p>
          <a:p>
            <a:r>
              <a:rPr lang="hr-HR" sz="1600" dirty="0">
                <a:hlinkClick r:id="rId23"/>
              </a:rPr>
              <a:t>https://www.theguardian.com/lifeandstyle/2014/may/24/virginia-wade-interview</a:t>
            </a:r>
            <a:r>
              <a:rPr lang="hr-HR" sz="1600" dirty="0"/>
              <a:t> 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215EBDA1-F8E0-4C15-ACC9-C944270F8821}"/>
              </a:ext>
            </a:extLst>
          </p:cNvPr>
          <p:cNvSpPr txBox="1"/>
          <p:nvPr/>
        </p:nvSpPr>
        <p:spPr>
          <a:xfrm>
            <a:off x="278025" y="140827"/>
            <a:ext cx="1309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Izvori:</a:t>
            </a:r>
          </a:p>
        </p:txBody>
      </p:sp>
    </p:spTree>
    <p:extLst>
      <p:ext uri="{BB962C8B-B14F-4D97-AF65-F5344CB8AC3E}">
        <p14:creationId xmlns:p14="http://schemas.microsoft.com/office/powerpoint/2010/main" val="3419920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E2E99D-F204-4F19-A8C3-BDBFD76A6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384" y="910184"/>
            <a:ext cx="2701022" cy="2247117"/>
          </a:xfrm>
        </p:spPr>
        <p:txBody>
          <a:bodyPr>
            <a:normAutofit/>
          </a:bodyPr>
          <a:lstStyle/>
          <a:p>
            <a:r>
              <a:rPr lang="hr-HR" sz="4400" dirty="0"/>
              <a:t>Rachel Riley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84E13B19-FC51-4188-9099-3CAAB23274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596" y="827645"/>
            <a:ext cx="3100695" cy="4659312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57F1E26-EE0E-4DD6-A7CA-542421CCD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76659" y="3387564"/>
            <a:ext cx="5062357" cy="233361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britanska voditeljica televizijskih emisija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diplomirala je matematiku na fakultetu Oriel u Oxfordu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</a:t>
            </a:r>
            <a:r>
              <a:rPr lang="nl-NL" sz="2000" dirty="0"/>
              <a:t>tekla je višu počasnu diplomu iz matematike na Oriel Collegeu u Oxfordu</a:t>
            </a:r>
            <a:endParaRPr lang="hr-HR" sz="2000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06CFC9F3-1A02-4154-908B-9FA1106BA1A8}"/>
              </a:ext>
            </a:extLst>
          </p:cNvPr>
          <p:cNvSpPr txBox="1"/>
          <p:nvPr/>
        </p:nvSpPr>
        <p:spPr>
          <a:xfrm>
            <a:off x="7539256" y="5486957"/>
            <a:ext cx="4065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Proslavila se kao suvoditeljica Countdowna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0205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59E7C3-89C4-4A2F-BAB8-0EC8E423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401427"/>
          </a:xfrm>
        </p:spPr>
        <p:txBody>
          <a:bodyPr>
            <a:normAutofit/>
          </a:bodyPr>
          <a:lstStyle/>
          <a:p>
            <a:r>
              <a:rPr lang="hr-HR" sz="4400" dirty="0"/>
              <a:t>Lewis Carroll</a:t>
            </a:r>
          </a:p>
        </p:txBody>
      </p:sp>
      <p:pic>
        <p:nvPicPr>
          <p:cNvPr id="10" name="Rezervirano mjesto sadržaja 9">
            <a:extLst>
              <a:ext uri="{FF2B5EF4-FFF2-40B4-BE49-F238E27FC236}">
                <a16:creationId xmlns:a16="http://schemas.microsoft.com/office/drawing/2014/main" id="{D07E244D-9F2A-4208-946E-5D6BE1F6B0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820" y="1056095"/>
            <a:ext cx="4073569" cy="4659312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2CB89A2-7A2E-4477-882D-771A06CDD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71" y="3429000"/>
            <a:ext cx="4034953" cy="147194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engleski pisac i matematičar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diplomirao na Oxfordu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predavao matematiku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EC9F5DA3-3E4E-4DBC-8D48-3D60EB9735F4}"/>
              </a:ext>
            </a:extLst>
          </p:cNvPr>
          <p:cNvSpPr txBox="1"/>
          <p:nvPr/>
        </p:nvSpPr>
        <p:spPr>
          <a:xfrm>
            <a:off x="7233912" y="5728171"/>
            <a:ext cx="3719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800" dirty="0"/>
              <a:t>Autor romana ,,Alisa u zemlji čudesa”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2014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A82E7E-A0AD-4725-8099-FB90DBBE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585" y="564195"/>
            <a:ext cx="3273099" cy="2673275"/>
          </a:xfrm>
        </p:spPr>
        <p:txBody>
          <a:bodyPr>
            <a:normAutofit/>
          </a:bodyPr>
          <a:lstStyle/>
          <a:p>
            <a:r>
              <a:rPr lang="hr-HR" sz="4400" dirty="0"/>
              <a:t>Emanuel Lasker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A3E8E90C-5B22-45E7-B6B1-BD9C5693BB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408" y="974542"/>
            <a:ext cx="3135391" cy="4479130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1059961-BE26-43BD-AA77-E32AF74F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6585" y="3237469"/>
            <a:ext cx="3275013" cy="2602119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njemački šahist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doktor matematike i filozofije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napisao je više knjiga s područja matematike, filozofije, šaha i bridža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D98619BF-8E32-410B-8FE3-8ADD21C2D8A2}"/>
              </a:ext>
            </a:extLst>
          </p:cNvPr>
          <p:cNvSpPr txBox="1"/>
          <p:nvPr/>
        </p:nvSpPr>
        <p:spPr>
          <a:xfrm>
            <a:off x="7164635" y="5439479"/>
            <a:ext cx="4480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srgbClr val="242424"/>
                </a:solidFill>
                <a:latin typeface="Segoe UI" panose="020B0502040204020203" pitchFamily="34" charset="0"/>
              </a:rPr>
              <a:t>S</a:t>
            </a:r>
            <a:r>
              <a:rPr lang="hr-HR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vjetski prvak u šahu, prije Kasparova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9262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09C621-247D-415D-A5E9-C412B1B9B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411534" cy="2376713"/>
          </a:xfrm>
        </p:spPr>
        <p:txBody>
          <a:bodyPr>
            <a:normAutofit/>
          </a:bodyPr>
          <a:lstStyle/>
          <a:p>
            <a:r>
              <a:rPr lang="hr-HR" sz="4400" dirty="0"/>
              <a:t>Cindy Crawford</a:t>
            </a:r>
          </a:p>
        </p:txBody>
      </p:sp>
      <p:pic>
        <p:nvPicPr>
          <p:cNvPr id="10" name="Rezervirano mjesto sadržaja 9">
            <a:extLst>
              <a:ext uri="{FF2B5EF4-FFF2-40B4-BE49-F238E27FC236}">
                <a16:creationId xmlns:a16="http://schemas.microsoft.com/office/drawing/2014/main" id="{CF7358BE-7ECF-4C23-B3D1-FC524A781A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079" y="554967"/>
            <a:ext cx="3524250" cy="4572000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119B1BA-4F68-4BC8-ACE5-3E05C5613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71" y="3125172"/>
            <a:ext cx="4651329" cy="27875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američki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odustala od studija kemijskog inženjerstva na Sveučilištu Northwestern i posvetila se manekenstvu</a:t>
            </a:r>
          </a:p>
        </p:txBody>
      </p:sp>
    </p:spTree>
    <p:extLst>
      <p:ext uri="{BB962C8B-B14F-4D97-AF65-F5344CB8AC3E}">
        <p14:creationId xmlns:p14="http://schemas.microsoft.com/office/powerpoint/2010/main" val="1240817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13C5E7-2A10-43A8-B957-10F0D4071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413783"/>
          </a:xfrm>
        </p:spPr>
        <p:txBody>
          <a:bodyPr>
            <a:normAutofit/>
          </a:bodyPr>
          <a:lstStyle/>
          <a:p>
            <a:r>
              <a:rPr lang="hr-HR" sz="4400" dirty="0"/>
              <a:t>Brian May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9693E215-E321-4145-8B02-00CA7061F1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261" y="1371450"/>
            <a:ext cx="3810000" cy="3810000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84FDD95-69D4-4837-9639-3ADA14700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71" y="3212755"/>
            <a:ext cx="3275013" cy="314479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vodeći gitarist grupe  Queen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diplomirao fiziku na Imperial College London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doktorirao je astrofiziku na Imperial Collegeu u Londonu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105196B-D2A6-4726-85E9-CFB278212785}"/>
              </a:ext>
            </a:extLst>
          </p:cNvPr>
          <p:cNvSpPr txBox="1"/>
          <p:nvPr/>
        </p:nvSpPr>
        <p:spPr>
          <a:xfrm>
            <a:off x="6944283" y="5130506"/>
            <a:ext cx="3669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800" dirty="0"/>
              <a:t>Primljen je u Kuću slavnih rokenrola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2554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313FA7-9B00-462A-B58F-109B5DF85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406518"/>
          </a:xfrm>
        </p:spPr>
        <p:txBody>
          <a:bodyPr>
            <a:normAutofit/>
          </a:bodyPr>
          <a:lstStyle/>
          <a:p>
            <a:r>
              <a:rPr lang="hr-HR" sz="4400" dirty="0"/>
              <a:t>Jonny Buckland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BA3FC6EE-75C7-4061-ADA4-402D0C9A4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438" y="1129277"/>
            <a:ext cx="3321941" cy="4152427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4239597-539C-48D1-9300-EC025CD95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gitarist, glazbenik i član engleskog sastava Coldplay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studirao na fakultetu astronomije i matematike u Londonu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3106716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7C240F-EE03-45BF-A6D3-AB31A19EC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Teri Hatcher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8A419733-2E9E-4CEE-8600-FD1BFA0F9D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277" y="798973"/>
            <a:ext cx="3283307" cy="4659312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6EE8745-5487-4270-AA99-E45EF8380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američka glumica, spisateljica i pjevačica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studirala matematiku i inženjerstvo u De Anza College u Cupertinu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999A16E9-8BB3-404B-90D1-68270EEAE10A}"/>
              </a:ext>
            </a:extLst>
          </p:cNvPr>
          <p:cNvSpPr txBox="1"/>
          <p:nvPr/>
        </p:nvSpPr>
        <p:spPr>
          <a:xfrm>
            <a:off x="6909294" y="5458014"/>
            <a:ext cx="427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Paris Carver u filmu Jamesa Bonda ,,Sutra nikad ne umire”</a:t>
            </a:r>
          </a:p>
        </p:txBody>
      </p:sp>
    </p:spTree>
    <p:extLst>
      <p:ext uri="{BB962C8B-B14F-4D97-AF65-F5344CB8AC3E}">
        <p14:creationId xmlns:p14="http://schemas.microsoft.com/office/powerpoint/2010/main" val="3234511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5ED281-600F-4ED2-B1B1-2E4ABB7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376713"/>
          </a:xfrm>
        </p:spPr>
        <p:txBody>
          <a:bodyPr>
            <a:normAutofit/>
          </a:bodyPr>
          <a:lstStyle/>
          <a:p>
            <a:r>
              <a:rPr lang="hr-HR" sz="4400" dirty="0"/>
              <a:t>Omar Sharif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3BBCD28B-FA2B-4DA3-A5FF-292772DAF7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793" y="1168114"/>
            <a:ext cx="2518418" cy="4162797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497F97C-CF4E-4107-82AC-63EDA340B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71" y="3249512"/>
            <a:ext cx="4783134" cy="321925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egipatski glumac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pohađao kairsko sveučilište i diplomirao matematiku i fiziku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preselio se u London na studij Kraljevske akademije dramske umjetnosti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/>
              <a:t>govorio sedam svjetskih jezika</a:t>
            </a:r>
            <a:endParaRPr lang="hr-HR" sz="1800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883EEF53-CBA2-44E9-B878-14670D0D0EA9}"/>
              </a:ext>
            </a:extLst>
          </p:cNvPr>
          <p:cNvSpPr txBox="1"/>
          <p:nvPr/>
        </p:nvSpPr>
        <p:spPr>
          <a:xfrm>
            <a:off x="6970643" y="5330911"/>
            <a:ext cx="4990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Najpoznatiji po ulogama u klasičnim filmovima Lawrence of Arabia i Doctor Zhivago</a:t>
            </a:r>
          </a:p>
        </p:txBody>
      </p:sp>
    </p:spTree>
    <p:extLst>
      <p:ext uri="{BB962C8B-B14F-4D97-AF65-F5344CB8AC3E}">
        <p14:creationId xmlns:p14="http://schemas.microsoft.com/office/powerpoint/2010/main" val="4032490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372</TotalTime>
  <Words>592</Words>
  <Application>Microsoft Office PowerPoint</Application>
  <PresentationFormat>Široki zaslon</PresentationFormat>
  <Paragraphs>94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Segoe UI</vt:lpstr>
      <vt:lpstr>Galerija</vt:lpstr>
      <vt:lpstr>Poznate osobe</vt:lpstr>
      <vt:lpstr>Rachel Riley</vt:lpstr>
      <vt:lpstr>Lewis Carroll</vt:lpstr>
      <vt:lpstr>Emanuel Lasker</vt:lpstr>
      <vt:lpstr>Cindy Crawford</vt:lpstr>
      <vt:lpstr>Brian May</vt:lpstr>
      <vt:lpstr>Jonny Buckland</vt:lpstr>
      <vt:lpstr>Teri Hatcher</vt:lpstr>
      <vt:lpstr>Omar Sharif</vt:lpstr>
      <vt:lpstr>Špiro Guberina</vt:lpstr>
      <vt:lpstr>Mate Šunjić</vt:lpstr>
      <vt:lpstr>Glen Johnson</vt:lpstr>
      <vt:lpstr>Virginia Wade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ANA MLINAC</dc:creator>
  <cp:lastModifiedBy>ANA MLINAC</cp:lastModifiedBy>
  <cp:revision>8</cp:revision>
  <dcterms:created xsi:type="dcterms:W3CDTF">2022-03-24T20:16:54Z</dcterms:created>
  <dcterms:modified xsi:type="dcterms:W3CDTF">2022-03-31T06:02:46Z</dcterms:modified>
</cp:coreProperties>
</file>