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1BAFE-3362-8705-34E4-3FEBD275E41D}" v="4" dt="2022-03-23T07:41:41.540"/>
    <p1510:client id="{9A3F928C-849F-FE40-A56E-06B6B4AEB060}" v="284" dt="2022-03-12T19:16:30.303"/>
    <p1510:client id="{D5CCBDE6-2C66-4C37-B44A-22F388F275D1}" v="4" dt="2022-03-23T07:38:35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 snapToGrid="0" snapToObjects="1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C8D8-B035-AC49-83F6-A5441AA0F715}" type="datetimeFigureOut">
              <a:rPr lang="en-HR" smtClean="0"/>
              <a:t>23/03/2022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FC529-CBAF-0541-BEA2-BC3CE647A23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1150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R"/>
              <a:t>Zanimljivost je da je Gauss planetoid Ceres otkrio 1.1.1801. u prvoj noći u 19.st.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FC529-CBAF-0541-BEA2-BC3CE647A231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87151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R"/>
              <a:t>Hannover (Donja Saska) – pokrajina u sjevernom dijelu Njemačke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FC529-CBAF-0541-BEA2-BC3CE647A231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2097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</a:t>
            </a:r>
            <a:r>
              <a:rPr lang="en-HR"/>
              <a:t>lika je sa poštanske markice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FC529-CBAF-0541-BEA2-BC3CE647A231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5415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2C-8ADD-464D-86B8-CEACA5740D91}" type="datetimeFigureOut">
              <a:rPr lang="en-HR" smtClean="0"/>
              <a:t>23/03/2022</a:t>
            </a:fld>
            <a:endParaRPr lang="en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ABAF-AB4C-5A4E-8EF7-EEAB6A8F5DD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9182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2C-8ADD-464D-86B8-CEACA5740D91}" type="datetimeFigureOut">
              <a:rPr lang="en-HR" smtClean="0"/>
              <a:t>23/03/2022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ABAF-AB4C-5A4E-8EF7-EEAB6A8F5DD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9785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2C-8ADD-464D-86B8-CEACA5740D91}" type="datetimeFigureOut">
              <a:rPr lang="en-HR" smtClean="0"/>
              <a:t>23/03/2022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ABAF-AB4C-5A4E-8EF7-EEAB6A8F5DD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9137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2C-8ADD-464D-86B8-CEACA5740D91}" type="datetimeFigureOut">
              <a:rPr lang="en-HR" smtClean="0"/>
              <a:t>23/03/2022</a:t>
            </a:fld>
            <a:endParaRPr lang="en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ABAF-AB4C-5A4E-8EF7-EEAB6A8F5DD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7509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2C-8ADD-464D-86B8-CEACA5740D91}" type="datetimeFigureOut">
              <a:rPr lang="en-HR" smtClean="0"/>
              <a:t>23/03/2022</a:t>
            </a:fld>
            <a:endParaRPr lang="en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ABAF-AB4C-5A4E-8EF7-EEAB6A8F5DD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1065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2C-8ADD-464D-86B8-CEACA5740D91}" type="datetimeFigureOut">
              <a:rPr lang="en-HR" smtClean="0"/>
              <a:t>23/03/2022</a:t>
            </a:fld>
            <a:endParaRPr lang="en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ABAF-AB4C-5A4E-8EF7-EEAB6A8F5DD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5140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2C-8ADD-464D-86B8-CEACA5740D91}" type="datetimeFigureOut">
              <a:rPr lang="en-HR" smtClean="0"/>
              <a:t>23/03/2022</a:t>
            </a:fld>
            <a:endParaRPr lang="en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ABAF-AB4C-5A4E-8EF7-EEAB6A8F5DD1}" type="slidenum">
              <a:rPr lang="en-HR" smtClean="0"/>
              <a:t>‹#›</a:t>
            </a:fld>
            <a:endParaRPr lang="en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2C-8ADD-464D-86B8-CEACA5740D91}" type="datetimeFigureOut">
              <a:rPr lang="en-HR" smtClean="0"/>
              <a:t>23/03/2022</a:t>
            </a:fld>
            <a:endParaRPr lang="en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ABAF-AB4C-5A4E-8EF7-EEAB6A8F5DD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8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2C-8ADD-464D-86B8-CEACA5740D91}" type="datetimeFigureOut">
              <a:rPr lang="en-HR" smtClean="0"/>
              <a:t>23/03/2022</a:t>
            </a:fld>
            <a:endParaRPr lang="en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ABAF-AB4C-5A4E-8EF7-EEAB6A8F5DD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2380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5F2C-8ADD-464D-86B8-CEACA5740D91}" type="datetimeFigureOut">
              <a:rPr lang="en-HR" smtClean="0"/>
              <a:t>23/03/2022</a:t>
            </a:fld>
            <a:endParaRPr lang="en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ABAF-AB4C-5A4E-8EF7-EEAB6A8F5DD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90024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E955F2C-8ADD-464D-86B8-CEACA5740D91}" type="datetimeFigureOut">
              <a:rPr lang="en-HR" smtClean="0"/>
              <a:t>23/03/2022</a:t>
            </a:fld>
            <a:endParaRPr lang="en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ABAF-AB4C-5A4E-8EF7-EEAB6A8F5DD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76154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E955F2C-8ADD-464D-86B8-CEACA5740D91}" type="datetimeFigureOut">
              <a:rPr lang="en-HR" smtClean="0"/>
              <a:t>23/03/2022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8FBABAF-AB4C-5A4E-8EF7-EEAB6A8F5DD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40760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06661-1A7A-4D44-8165-AAAB46964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en-GB" sz="4000"/>
              <a:t>Carl Friedrich Gauss</a:t>
            </a:r>
            <a:endParaRPr lang="en-HR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A7BAB-93C0-1C46-B755-9B589F6E7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583044"/>
            <a:ext cx="3995955" cy="653164"/>
          </a:xfrm>
        </p:spPr>
        <p:txBody>
          <a:bodyPr>
            <a:normAutofit/>
          </a:bodyPr>
          <a:lstStyle/>
          <a:p>
            <a:pPr algn="r"/>
            <a:r>
              <a:rPr lang="en-HR">
                <a:solidFill>
                  <a:srgbClr val="FFFFFF"/>
                </a:solidFill>
              </a:rPr>
              <a:t>Izradile: Iva Jurakić </a:t>
            </a:r>
            <a:r>
              <a:rPr lang="en-GB" err="1">
                <a:solidFill>
                  <a:srgbClr val="FFFFFF"/>
                </a:solidFill>
              </a:rPr>
              <a:t>i</a:t>
            </a:r>
            <a:r>
              <a:rPr lang="en-HR">
                <a:solidFill>
                  <a:srgbClr val="FFFFFF"/>
                </a:solidFill>
              </a:rPr>
              <a:t> Dora Kuleš</a:t>
            </a:r>
          </a:p>
        </p:txBody>
      </p:sp>
    </p:spTree>
    <p:extLst>
      <p:ext uri="{BB962C8B-B14F-4D97-AF65-F5344CB8AC3E}">
        <p14:creationId xmlns:p14="http://schemas.microsoft.com/office/powerpoint/2010/main" val="1295460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8AF8-F8D8-5644-BF8D-75430E58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>
                <a:solidFill>
                  <a:srgbClr val="262626"/>
                </a:solidFill>
              </a:rPr>
              <a:t>Nekoliko slika: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C3E8EDA-0D81-428F-A64C-E38A56146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5B480F8-01DE-49BD-9523-68E2F316F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4. CARL FRIEDRICH GAUSS – SAPAVIVA">
            <a:extLst>
              <a:ext uri="{FF2B5EF4-FFF2-40B4-BE49-F238E27FC236}">
                <a16:creationId xmlns:a16="http://schemas.microsoft.com/office/drawing/2014/main" id="{A31F798F-9A1C-864B-B3D2-8DD9E5D4D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1" b="3921"/>
          <a:stretch/>
        </p:blipFill>
        <p:spPr bwMode="auto">
          <a:xfrm>
            <a:off x="970789" y="970704"/>
            <a:ext cx="330589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arl Friedrich Gauss, caricature - Stock Image - C015/6709 - Science Photo  Library">
            <a:extLst>
              <a:ext uri="{FF2B5EF4-FFF2-40B4-BE49-F238E27FC236}">
                <a16:creationId xmlns:a16="http://schemas.microsoft.com/office/drawing/2014/main" id="{BAD6A396-A884-5D4D-B58A-6720114AAC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3" r="-3" b="18735"/>
          <a:stretch/>
        </p:blipFill>
        <p:spPr bwMode="auto">
          <a:xfrm>
            <a:off x="4434554" y="970705"/>
            <a:ext cx="331924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l Friedrich Gauss - Serious Science">
            <a:extLst>
              <a:ext uri="{FF2B5EF4-FFF2-40B4-BE49-F238E27FC236}">
                <a16:creationId xmlns:a16="http://schemas.microsoft.com/office/drawing/2014/main" id="{9AB3B27A-1F0B-434E-B749-DAE969122B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r="518" b="3"/>
          <a:stretch/>
        </p:blipFill>
        <p:spPr bwMode="auto">
          <a:xfrm>
            <a:off x="7911673" y="970705"/>
            <a:ext cx="3309539" cy="26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F7D2B-50DF-584B-9784-6A1A1C9ADA62}"/>
              </a:ext>
            </a:extLst>
          </p:cNvPr>
          <p:cNvSpPr txBox="1"/>
          <p:nvPr/>
        </p:nvSpPr>
        <p:spPr>
          <a:xfrm>
            <a:off x="5022426" y="74638"/>
            <a:ext cx="271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>
                <a:solidFill>
                  <a:schemeClr val="bg1"/>
                </a:solidFill>
              </a:rPr>
              <a:t>(karikatura Gaussa)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7323AC-873E-754B-9CD4-DA661E2FC1E0}"/>
              </a:ext>
            </a:extLst>
          </p:cNvPr>
          <p:cNvCxnSpPr>
            <a:cxnSpLocks/>
          </p:cNvCxnSpPr>
          <p:nvPr/>
        </p:nvCxnSpPr>
        <p:spPr>
          <a:xfrm>
            <a:off x="6271846" y="489443"/>
            <a:ext cx="0" cy="315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9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ABEDBB8-C7F4-4B1F-9371-B7CC1FF45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unglasses Math Emoji Editable Emoji Classroom Job Cards English KS1">
            <a:extLst>
              <a:ext uri="{FF2B5EF4-FFF2-40B4-BE49-F238E27FC236}">
                <a16:creationId xmlns:a16="http://schemas.microsoft.com/office/drawing/2014/main" id="{7C4036D2-33ED-1A4B-8F92-C17D0EFE7E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210" y="1450144"/>
            <a:ext cx="7915425" cy="39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E9668583-8216-4122-8BEF-818EF0785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C7EC2-76C9-B84E-9FC0-BD18DC58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88584">
            <a:off x="486252" y="306389"/>
            <a:ext cx="2178307" cy="228751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200" err="1">
                <a:solidFill>
                  <a:schemeClr val="tx1"/>
                </a:solidFill>
              </a:rPr>
              <a:t>Hvala</a:t>
            </a:r>
            <a:r>
              <a:rPr lang="en-US" sz="1200">
                <a:solidFill>
                  <a:schemeClr val="tx1"/>
                </a:solidFill>
              </a:rPr>
              <a:t> </a:t>
            </a:r>
            <a:r>
              <a:rPr lang="en-US" sz="1200" err="1">
                <a:solidFill>
                  <a:schemeClr val="tx1"/>
                </a:solidFill>
              </a:rPr>
              <a:t>na</a:t>
            </a:r>
            <a:r>
              <a:rPr lang="en-US" sz="1200">
                <a:solidFill>
                  <a:schemeClr val="tx1"/>
                </a:solidFill>
              </a:rPr>
              <a:t> </a:t>
            </a:r>
            <a:r>
              <a:rPr lang="en-US" sz="1200" err="1">
                <a:solidFill>
                  <a:schemeClr val="tx1"/>
                </a:solidFill>
              </a:rPr>
              <a:t>slušanju</a:t>
            </a:r>
            <a:r>
              <a:rPr lang="en-US" sz="1200">
                <a:solidFill>
                  <a:schemeClr val="tx1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9792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3C44-83BE-F547-801F-AE5855A4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/>
              <a:t>Carl Friedrich Gauss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2CBB-001E-6E47-85D0-C1C9298B3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44" y="2638044"/>
            <a:ext cx="3063765" cy="32632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Carl Friedrich Gauss – 30.4.1777. -23. 2.1855.</a:t>
            </a:r>
          </a:p>
          <a:p>
            <a:r>
              <a:rPr lang="en-US" err="1"/>
              <a:t>njemački</a:t>
            </a:r>
            <a:r>
              <a:rPr lang="en-US"/>
              <a:t> </a:t>
            </a:r>
            <a:r>
              <a:rPr lang="en-US" err="1"/>
              <a:t>geodet</a:t>
            </a:r>
            <a:r>
              <a:rPr lang="en-US"/>
              <a:t>, </a:t>
            </a:r>
            <a:r>
              <a:rPr lang="en-US" err="1"/>
              <a:t>matematičar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astronom</a:t>
            </a:r>
            <a:endParaRPr lang="en-US"/>
          </a:p>
          <a:p>
            <a:r>
              <a:rPr lang="en-US" err="1"/>
              <a:t>Poznat</a:t>
            </a:r>
            <a:r>
              <a:rPr lang="en-US"/>
              <a:t> po: </a:t>
            </a:r>
            <a:r>
              <a:rPr lang="en-US" err="1"/>
              <a:t>Gaussovoj</a:t>
            </a:r>
            <a:r>
              <a:rPr lang="en-US"/>
              <a:t> </a:t>
            </a:r>
            <a:r>
              <a:rPr lang="en-US" err="1"/>
              <a:t>krivulji</a:t>
            </a:r>
            <a:r>
              <a:rPr lang="en-US"/>
              <a:t>, </a:t>
            </a:r>
            <a:r>
              <a:rPr lang="en-US" err="1"/>
              <a:t>Gaussovoj</a:t>
            </a:r>
            <a:r>
              <a:rPr lang="en-US"/>
              <a:t> </a:t>
            </a:r>
            <a:r>
              <a:rPr lang="en-US" err="1"/>
              <a:t>raspodjeli</a:t>
            </a:r>
            <a:r>
              <a:rPr lang="en-US"/>
              <a:t>, </a:t>
            </a:r>
            <a:r>
              <a:rPr lang="en-US" err="1"/>
              <a:t>Gaussovom</a:t>
            </a:r>
            <a:r>
              <a:rPr lang="en-US"/>
              <a:t> </a:t>
            </a:r>
            <a:r>
              <a:rPr lang="en-US" err="1"/>
              <a:t>zakonu</a:t>
            </a:r>
            <a:r>
              <a:rPr lang="en-US"/>
              <a:t> </a:t>
            </a:r>
            <a:r>
              <a:rPr lang="en-US" err="1"/>
              <a:t>električkog</a:t>
            </a:r>
            <a:r>
              <a:rPr lang="en-US"/>
              <a:t> </a:t>
            </a:r>
            <a:r>
              <a:rPr lang="en-US" err="1"/>
              <a:t>polja</a:t>
            </a:r>
            <a:r>
              <a:rPr lang="en-US"/>
              <a:t> I </a:t>
            </a:r>
            <a:r>
              <a:rPr lang="en-US" err="1"/>
              <a:t>još</a:t>
            </a:r>
            <a:r>
              <a:rPr lang="en-US"/>
              <a:t> </a:t>
            </a:r>
            <a:r>
              <a:rPr lang="en-US" err="1"/>
              <a:t>mnogo</a:t>
            </a:r>
            <a:r>
              <a:rPr lang="en-US"/>
              <a:t> </a:t>
            </a:r>
            <a:r>
              <a:rPr lang="en-US" err="1"/>
              <a:t>odličnih</a:t>
            </a:r>
            <a:r>
              <a:rPr lang="en-US"/>
              <a:t> </a:t>
            </a:r>
            <a:r>
              <a:rPr lang="en-US" err="1"/>
              <a:t>uspjeha</a:t>
            </a: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614522A-C691-4F68-84C3-4ABAD2F7B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2F9AC-B2D0-4F61-B15D-48754CA25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mazon.com: Carl Friedrich Gauss German Mathematician Poster Print by  Science Source (24 x 36): Posters &amp; Prints">
            <a:extLst>
              <a:ext uri="{FF2B5EF4-FFF2-40B4-BE49-F238E27FC236}">
                <a16:creationId xmlns:a16="http://schemas.microsoft.com/office/drawing/2014/main" id="{B0E731CD-8499-C44A-A0A6-043DF74F11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601" y="1293275"/>
            <a:ext cx="3562593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11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87FD5657-FDD5-441F-B083-B501AD13C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085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B685C-DB3E-CA49-AED8-9A61DE88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57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Rani </a:t>
            </a:r>
            <a:r>
              <a:rPr lang="en-US" err="1">
                <a:solidFill>
                  <a:srgbClr val="262626"/>
                </a:solidFill>
              </a:rPr>
              <a:t>Život</a:t>
            </a:r>
            <a:r>
              <a:rPr lang="en-US">
                <a:solidFill>
                  <a:srgbClr val="262626"/>
                </a:solidFill>
              </a:rPr>
              <a:t> +</a:t>
            </a:r>
            <a:r>
              <a:rPr lang="en-US" err="1">
                <a:solidFill>
                  <a:srgbClr val="262626"/>
                </a:solidFill>
              </a:rPr>
              <a:t>matematika</a:t>
            </a:r>
            <a:endParaRPr lang="en-US">
              <a:solidFill>
                <a:srgbClr val="262626"/>
              </a:solidFill>
            </a:endParaRPr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3D8E8DF4-D013-4BA0-9F1E-49D65020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66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7381F15-B2D8-45A2-A3B2-1F556B390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77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rl friedrich gauss Images, Stock Photos &amp; Vectors | Shutterstock">
            <a:extLst>
              <a:ext uri="{FF2B5EF4-FFF2-40B4-BE49-F238E27FC236}">
                <a16:creationId xmlns:a16="http://schemas.microsoft.com/office/drawing/2014/main" id="{947260D7-3BEE-3F4C-81D7-2F460EAA4D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4" r="-1" b="17854"/>
          <a:stretch/>
        </p:blipFill>
        <p:spPr bwMode="auto">
          <a:xfrm>
            <a:off x="1132454" y="1126397"/>
            <a:ext cx="3867912" cy="42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D1AF-CE3E-1847-BE20-4B00AC9DC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3757" y="2858703"/>
            <a:ext cx="4475892" cy="30425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err="1">
                <a:solidFill>
                  <a:schemeClr val="bg1"/>
                </a:solidFill>
              </a:rPr>
              <a:t>Matematičku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darovitost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pokazao</a:t>
            </a:r>
            <a:r>
              <a:rPr lang="en-US">
                <a:solidFill>
                  <a:schemeClr val="bg1"/>
                </a:solidFill>
              </a:rPr>
              <a:t> je </a:t>
            </a:r>
            <a:r>
              <a:rPr lang="en-US" err="1">
                <a:solidFill>
                  <a:schemeClr val="bg1"/>
                </a:solidFill>
              </a:rPr>
              <a:t>već</a:t>
            </a:r>
            <a:r>
              <a:rPr lang="en-US">
                <a:solidFill>
                  <a:schemeClr val="bg1"/>
                </a:solidFill>
              </a:rPr>
              <a:t> u </a:t>
            </a:r>
            <a:r>
              <a:rPr lang="en-US" err="1">
                <a:solidFill>
                  <a:schemeClr val="bg1"/>
                </a:solidFill>
              </a:rPr>
              <a:t>ranijem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djetinjstvu</a:t>
            </a:r>
            <a:endParaRPr lang="en-US">
              <a:solidFill>
                <a:schemeClr val="bg1"/>
              </a:solidFill>
            </a:endParaRPr>
          </a:p>
          <a:p>
            <a:r>
              <a:rPr lang="en-GB" err="1">
                <a:solidFill>
                  <a:schemeClr val="bg1"/>
                </a:solidFill>
              </a:rPr>
              <a:t>Gaussov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učitelj</a:t>
            </a:r>
            <a:r>
              <a:rPr lang="en-GB">
                <a:solidFill>
                  <a:schemeClr val="bg1"/>
                </a:solidFill>
              </a:rPr>
              <a:t> je </a:t>
            </a:r>
            <a:r>
              <a:rPr lang="en-GB" err="1">
                <a:solidFill>
                  <a:schemeClr val="bg1"/>
                </a:solidFill>
              </a:rPr>
              <a:t>zadao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cijelom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razredu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zadatak</a:t>
            </a:r>
            <a:r>
              <a:rPr lang="en-GB">
                <a:solidFill>
                  <a:schemeClr val="bg1"/>
                </a:solidFill>
              </a:rPr>
              <a:t> da </a:t>
            </a:r>
            <a:r>
              <a:rPr lang="en-GB" err="1">
                <a:solidFill>
                  <a:schemeClr val="bg1"/>
                </a:solidFill>
              </a:rPr>
              <a:t>nađu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zbroj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brojeva</a:t>
            </a:r>
            <a:r>
              <a:rPr lang="en-GB">
                <a:solidFill>
                  <a:schemeClr val="bg1"/>
                </a:solidFill>
              </a:rPr>
              <a:t> od 1 do 100 (1+2+3...). No, Gauss je </a:t>
            </a:r>
            <a:r>
              <a:rPr lang="en-GB" err="1">
                <a:solidFill>
                  <a:schemeClr val="bg1"/>
                </a:solidFill>
              </a:rPr>
              <a:t>našao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puno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brži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način</a:t>
            </a:r>
            <a:r>
              <a:rPr lang="en-GB">
                <a:solidFill>
                  <a:schemeClr val="bg1"/>
                </a:solidFill>
              </a:rPr>
              <a:t>. </a:t>
            </a:r>
            <a:r>
              <a:rPr lang="en-GB" err="1">
                <a:solidFill>
                  <a:schemeClr val="bg1"/>
                </a:solidFill>
              </a:rPr>
              <a:t>Shvatio</a:t>
            </a:r>
            <a:r>
              <a:rPr lang="en-GB">
                <a:solidFill>
                  <a:schemeClr val="bg1"/>
                </a:solidFill>
              </a:rPr>
              <a:t> je da </a:t>
            </a:r>
            <a:r>
              <a:rPr lang="en-GB" err="1">
                <a:solidFill>
                  <a:schemeClr val="bg1"/>
                </a:solidFill>
              </a:rPr>
              <a:t>parovi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brojeva</a:t>
            </a:r>
            <a:r>
              <a:rPr lang="en-GB">
                <a:solidFill>
                  <a:schemeClr val="bg1"/>
                </a:solidFill>
              </a:rPr>
              <a:t> (1+100=101, 2+99=101...) </a:t>
            </a:r>
            <a:r>
              <a:rPr lang="en-GB" err="1">
                <a:solidFill>
                  <a:schemeClr val="bg1"/>
                </a:solidFill>
              </a:rPr>
              <a:t>daju</a:t>
            </a:r>
            <a:r>
              <a:rPr lang="en-GB">
                <a:solidFill>
                  <a:schemeClr val="bg1"/>
                </a:solidFill>
              </a:rPr>
              <a:t> 101 </a:t>
            </a:r>
            <a:r>
              <a:rPr lang="en-GB" err="1">
                <a:solidFill>
                  <a:schemeClr val="bg1"/>
                </a:solidFill>
              </a:rPr>
              <a:t>te</a:t>
            </a:r>
            <a:r>
              <a:rPr lang="en-GB">
                <a:solidFill>
                  <a:schemeClr val="bg1"/>
                </a:solidFill>
              </a:rPr>
              <a:t> je taj </a:t>
            </a:r>
            <a:r>
              <a:rPr lang="en-GB" err="1">
                <a:solidFill>
                  <a:schemeClr val="bg1"/>
                </a:solidFill>
              </a:rPr>
              <a:t>broj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pomnožio</a:t>
            </a:r>
            <a:r>
              <a:rPr lang="en-GB">
                <a:solidFill>
                  <a:schemeClr val="bg1"/>
                </a:solidFill>
              </a:rPr>
              <a:t> s 50 </a:t>
            </a:r>
            <a:r>
              <a:rPr lang="en-GB" err="1">
                <a:solidFill>
                  <a:schemeClr val="bg1"/>
                </a:solidFill>
              </a:rPr>
              <a:t>jer</a:t>
            </a:r>
            <a:r>
              <a:rPr lang="en-GB">
                <a:solidFill>
                  <a:schemeClr val="bg1"/>
                </a:solidFill>
              </a:rPr>
              <a:t> je to </a:t>
            </a:r>
            <a:r>
              <a:rPr lang="en-GB" err="1">
                <a:solidFill>
                  <a:schemeClr val="bg1"/>
                </a:solidFill>
              </a:rPr>
              <a:t>broj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parova</a:t>
            </a:r>
            <a:r>
              <a:rPr lang="en-GB">
                <a:solidFill>
                  <a:schemeClr val="bg1"/>
                </a:solidFill>
              </a:rPr>
              <a:t>.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Studirao</a:t>
            </a:r>
            <a:r>
              <a:rPr lang="en-US">
                <a:solidFill>
                  <a:schemeClr val="bg1"/>
                </a:solidFill>
              </a:rPr>
              <a:t> je </a:t>
            </a:r>
            <a:r>
              <a:rPr lang="en-US" err="1">
                <a:solidFill>
                  <a:schemeClr val="bg1"/>
                </a:solidFill>
              </a:rPr>
              <a:t>kao</a:t>
            </a:r>
            <a:r>
              <a:rPr lang="en-US">
                <a:solidFill>
                  <a:schemeClr val="bg1"/>
                </a:solidFill>
              </a:rPr>
              <a:t> student </a:t>
            </a:r>
            <a:r>
              <a:rPr lang="en-US" err="1">
                <a:solidFill>
                  <a:schemeClr val="bg1"/>
                </a:solidFill>
              </a:rPr>
              <a:t>matematike</a:t>
            </a:r>
            <a:r>
              <a:rPr lang="en-US">
                <a:solidFill>
                  <a:schemeClr val="bg1"/>
                </a:solidFill>
              </a:rPr>
              <a:t> u </a:t>
            </a:r>
            <a:r>
              <a:rPr lang="en-US" err="1">
                <a:solidFill>
                  <a:schemeClr val="bg1"/>
                </a:solidFill>
              </a:rPr>
              <a:t>Gottingenu</a:t>
            </a:r>
            <a:r>
              <a:rPr lang="en-US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68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2833-EFCB-7146-A536-6DC7F706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>
                <a:solidFill>
                  <a:schemeClr val="bg1"/>
                </a:solidFill>
              </a:rPr>
              <a:t>=Matematika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06F7-F5AC-7A44-A76E-2899BF27D9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err="1">
                <a:solidFill>
                  <a:schemeClr val="bg1"/>
                </a:solidFill>
              </a:rPr>
              <a:t>Studirao</a:t>
            </a:r>
            <a:r>
              <a:rPr lang="en-GB">
                <a:solidFill>
                  <a:schemeClr val="bg1"/>
                </a:solidFill>
              </a:rPr>
              <a:t> je </a:t>
            </a:r>
            <a:r>
              <a:rPr lang="en-GB" err="1">
                <a:solidFill>
                  <a:schemeClr val="bg1"/>
                </a:solidFill>
              </a:rPr>
              <a:t>na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Gotingenskom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sveučilištu</a:t>
            </a:r>
            <a:r>
              <a:rPr lang="en-GB">
                <a:solidFill>
                  <a:schemeClr val="bg1"/>
                </a:solidFill>
              </a:rPr>
              <a:t>, </a:t>
            </a:r>
            <a:r>
              <a:rPr lang="en-GB" err="1">
                <a:solidFill>
                  <a:schemeClr val="bg1"/>
                </a:solidFill>
              </a:rPr>
              <a:t>gdje</a:t>
            </a:r>
            <a:r>
              <a:rPr lang="en-GB">
                <a:solidFill>
                  <a:schemeClr val="bg1"/>
                </a:solidFill>
              </a:rPr>
              <a:t> je </a:t>
            </a:r>
            <a:r>
              <a:rPr lang="en-GB" err="1">
                <a:solidFill>
                  <a:schemeClr val="bg1"/>
                </a:solidFill>
              </a:rPr>
              <a:t>često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ismijavao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svojega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učitelja</a:t>
            </a:r>
            <a:endParaRPr lang="en-GB">
              <a:solidFill>
                <a:schemeClr val="bg1"/>
              </a:solidFill>
            </a:endParaRPr>
          </a:p>
          <a:p>
            <a:r>
              <a:rPr lang="en-GB" err="1">
                <a:solidFill>
                  <a:schemeClr val="bg1"/>
                </a:solidFill>
              </a:rPr>
              <a:t>Dokazao</a:t>
            </a:r>
            <a:r>
              <a:rPr lang="en-GB">
                <a:solidFill>
                  <a:schemeClr val="bg1"/>
                </a:solidFill>
              </a:rPr>
              <a:t> je da </a:t>
            </a:r>
            <a:r>
              <a:rPr lang="en-GB" err="1">
                <a:solidFill>
                  <a:schemeClr val="bg1"/>
                </a:solidFill>
              </a:rPr>
              <a:t>svaka</a:t>
            </a:r>
            <a:r>
              <a:rPr lang="en-GB">
                <a:solidFill>
                  <a:schemeClr val="bg1"/>
                </a:solidFill>
              </a:rPr>
              <a:t> </a:t>
            </a:r>
            <a:r>
              <a:rPr lang="en-GB" err="1">
                <a:solidFill>
                  <a:schemeClr val="bg1"/>
                </a:solidFill>
              </a:rPr>
              <a:t>Algebarska</a:t>
            </a:r>
            <a:r>
              <a:rPr lang="en-GB">
                <a:solidFill>
                  <a:schemeClr val="bg1"/>
                </a:solidFill>
              </a:rPr>
              <a:t> </a:t>
            </a:r>
            <a:r>
              <a:rPr lang="en-GB" err="1">
                <a:solidFill>
                  <a:schemeClr val="bg1"/>
                </a:solidFill>
              </a:rPr>
              <a:t>jednadžba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ima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najmanje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jedno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rješenje</a:t>
            </a:r>
            <a:r>
              <a:rPr lang="en-GB">
                <a:solidFill>
                  <a:schemeClr val="bg1"/>
                </a:solidFill>
              </a:rPr>
              <a:t>. To je </a:t>
            </a:r>
            <a:r>
              <a:rPr lang="en-GB" err="1">
                <a:solidFill>
                  <a:schemeClr val="bg1"/>
                </a:solidFill>
              </a:rPr>
              <a:t>nazvao</a:t>
            </a:r>
            <a:r>
              <a:rPr lang="en-GB">
                <a:solidFill>
                  <a:schemeClr val="bg1"/>
                </a:solidFill>
              </a:rPr>
              <a:t>: </a:t>
            </a:r>
            <a:r>
              <a:rPr lang="en-GB" b="1" i="1">
                <a:solidFill>
                  <a:schemeClr val="bg1"/>
                </a:solidFill>
              </a:rPr>
              <a:t>TEMELJNI TEOREM ALGEBRE</a:t>
            </a:r>
          </a:p>
          <a:p>
            <a:endParaRPr lang="en-HR" b="1" i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6227B-0B89-9F42-B661-3DC4E30E4B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err="1">
                <a:solidFill>
                  <a:schemeClr val="bg1"/>
                </a:solidFill>
              </a:rPr>
              <a:t>Gaussova</a:t>
            </a:r>
            <a:r>
              <a:rPr lang="en-GB" b="1">
                <a:solidFill>
                  <a:schemeClr val="bg1"/>
                </a:solidFill>
              </a:rPr>
              <a:t> </a:t>
            </a:r>
            <a:r>
              <a:rPr lang="en-GB" b="1" err="1">
                <a:solidFill>
                  <a:schemeClr val="bg1"/>
                </a:solidFill>
              </a:rPr>
              <a:t>raspodjela</a:t>
            </a:r>
            <a:r>
              <a:rPr lang="en-GB" b="1">
                <a:solidFill>
                  <a:schemeClr val="bg1"/>
                </a:solidFill>
              </a:rPr>
              <a:t> </a:t>
            </a:r>
            <a:r>
              <a:rPr lang="en-GB">
                <a:solidFill>
                  <a:schemeClr val="bg1"/>
                </a:solidFill>
              </a:rPr>
              <a:t>(</a:t>
            </a:r>
            <a:r>
              <a:rPr lang="en-GB" err="1">
                <a:solidFill>
                  <a:schemeClr val="bg1"/>
                </a:solidFill>
              </a:rPr>
              <a:t>granični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oblik</a:t>
            </a:r>
            <a:r>
              <a:rPr lang="en-GB">
                <a:solidFill>
                  <a:schemeClr val="bg1"/>
                </a:solidFill>
              </a:rPr>
              <a:t> binomen </a:t>
            </a:r>
            <a:r>
              <a:rPr lang="en-GB" err="1">
                <a:solidFill>
                  <a:schemeClr val="bg1"/>
                </a:solidFill>
              </a:rPr>
              <a:t>raspodjele</a:t>
            </a:r>
            <a:r>
              <a:rPr lang="en-GB">
                <a:solidFill>
                  <a:schemeClr val="bg1"/>
                </a:solidFill>
              </a:rPr>
              <a:t>)</a:t>
            </a:r>
          </a:p>
          <a:p>
            <a:r>
              <a:rPr lang="en-GB" b="1" err="1">
                <a:solidFill>
                  <a:schemeClr val="bg1"/>
                </a:solidFill>
              </a:rPr>
              <a:t>Gaussova</a:t>
            </a:r>
            <a:r>
              <a:rPr lang="en-GB" b="1">
                <a:solidFill>
                  <a:schemeClr val="bg1"/>
                </a:solidFill>
              </a:rPr>
              <a:t> </a:t>
            </a:r>
            <a:r>
              <a:rPr lang="en-GB" b="1" err="1">
                <a:solidFill>
                  <a:schemeClr val="bg1"/>
                </a:solidFill>
              </a:rPr>
              <a:t>krivulja</a:t>
            </a:r>
            <a:r>
              <a:rPr lang="en-GB" b="1">
                <a:solidFill>
                  <a:schemeClr val="bg1"/>
                </a:solidFill>
              </a:rPr>
              <a:t> </a:t>
            </a:r>
          </a:p>
          <a:p>
            <a:r>
              <a:rPr lang="en-GB" b="1" err="1">
                <a:solidFill>
                  <a:schemeClr val="bg1"/>
                </a:solidFill>
              </a:rPr>
              <a:t>Gaussov</a:t>
            </a:r>
            <a:r>
              <a:rPr lang="en-GB" b="1">
                <a:solidFill>
                  <a:schemeClr val="bg1"/>
                </a:solidFill>
              </a:rPr>
              <a:t> </a:t>
            </a:r>
            <a:r>
              <a:rPr lang="en-GB" b="1" err="1">
                <a:solidFill>
                  <a:schemeClr val="bg1"/>
                </a:solidFill>
              </a:rPr>
              <a:t>algoritam</a:t>
            </a:r>
            <a:r>
              <a:rPr lang="en-GB" b="1">
                <a:solidFill>
                  <a:schemeClr val="bg1"/>
                </a:solidFill>
              </a:rPr>
              <a:t> (</a:t>
            </a:r>
            <a:r>
              <a:rPr lang="en-GB" err="1">
                <a:solidFill>
                  <a:schemeClr val="bg1"/>
                </a:solidFill>
              </a:rPr>
              <a:t>niz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matematičkih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operacija</a:t>
            </a:r>
            <a:r>
              <a:rPr lang="en-GB">
                <a:solidFill>
                  <a:schemeClr val="bg1"/>
                </a:solidFill>
              </a:rPr>
              <a:t> za </a:t>
            </a:r>
            <a:r>
              <a:rPr lang="en-GB" err="1">
                <a:solidFill>
                  <a:schemeClr val="bg1"/>
                </a:solidFill>
              </a:rPr>
              <a:t>rješavanje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linearnih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jednadžbi</a:t>
            </a:r>
            <a:r>
              <a:rPr lang="en-GB">
                <a:solidFill>
                  <a:schemeClr val="bg1"/>
                </a:solidFill>
              </a:rPr>
              <a:t>)</a:t>
            </a:r>
          </a:p>
          <a:p>
            <a:endParaRPr lang="en-GB">
              <a:solidFill>
                <a:schemeClr val="bg1"/>
              </a:solidFill>
            </a:endParaRPr>
          </a:p>
          <a:p>
            <a:endParaRPr lang="en-HR"/>
          </a:p>
        </p:txBody>
      </p:sp>
      <p:sp>
        <p:nvSpPr>
          <p:cNvPr id="5" name="AutoShape 2" descr="{\displaystyle y=e^{-x^{2}}}">
            <a:extLst>
              <a:ext uri="{FF2B5EF4-FFF2-40B4-BE49-F238E27FC236}">
                <a16:creationId xmlns:a16="http://schemas.microsoft.com/office/drawing/2014/main" id="{54F97EC5-2E50-CA49-BD61-99995BFB1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R"/>
          </a:p>
        </p:txBody>
      </p:sp>
      <p:pic>
        <p:nvPicPr>
          <p:cNvPr id="3086" name="Picture 14" descr="Pictures of Carl Friedrich Gauss - MacTutor History of Mathematics">
            <a:extLst>
              <a:ext uri="{FF2B5EF4-FFF2-40B4-BE49-F238E27FC236}">
                <a16:creationId xmlns:a16="http://schemas.microsoft.com/office/drawing/2014/main" id="{F239B5D5-3DDF-264B-AD23-E11F80CD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656">
            <a:off x="10234246" y="3425636"/>
            <a:ext cx="2569308" cy="31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opular Science Monthly/Volume 33/September 1888/Sketch of Carl Friedrich  Gauss - Wikisource, the free online library">
            <a:extLst>
              <a:ext uri="{FF2B5EF4-FFF2-40B4-BE49-F238E27FC236}">
                <a16:creationId xmlns:a16="http://schemas.microsoft.com/office/drawing/2014/main" id="{7ED1E459-DAD2-9142-B120-5D112DEEF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2062">
            <a:off x="-373613" y="3769640"/>
            <a:ext cx="255091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arl Friedrich Gauss Vector Sketch Portrait Famous Editorial Photo -  Illustration of famous, gauss: 189407196">
            <a:extLst>
              <a:ext uri="{FF2B5EF4-FFF2-40B4-BE49-F238E27FC236}">
                <a16:creationId xmlns:a16="http://schemas.microsoft.com/office/drawing/2014/main" id="{8D788F40-6BD9-8840-BEAC-5D824E7F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073" y="-31017"/>
            <a:ext cx="2738402" cy="29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11 - Carl Friedrich Gauss by Dennis Collins">
            <a:extLst>
              <a:ext uri="{FF2B5EF4-FFF2-40B4-BE49-F238E27FC236}">
                <a16:creationId xmlns:a16="http://schemas.microsoft.com/office/drawing/2014/main" id="{308968FE-B908-B14B-90D9-0434B5BD1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197">
            <a:off x="-691150" y="-509781"/>
            <a:ext cx="2513694" cy="37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Kvadratne jednadžbe i kako ih riješiti. Linearne jednadžbe. Rješenje,  primjeri">
            <a:extLst>
              <a:ext uri="{FF2B5EF4-FFF2-40B4-BE49-F238E27FC236}">
                <a16:creationId xmlns:a16="http://schemas.microsoft.com/office/drawing/2014/main" id="{73C599E4-376A-224A-BD42-7A4C72203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62" y="4990631"/>
            <a:ext cx="2990070" cy="16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3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DABEDBB8-C7F4-4B1F-9371-B7CC1FF45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eorija Gaussove metode. Gaussova metoda">
            <a:extLst>
              <a:ext uri="{FF2B5EF4-FFF2-40B4-BE49-F238E27FC236}">
                <a16:creationId xmlns:a16="http://schemas.microsoft.com/office/drawing/2014/main" id="{DCCCD9AC-C8B9-9E4A-B080-F57E4962B0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210" y="1360526"/>
            <a:ext cx="7915425" cy="41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E9668583-8216-4122-8BEF-818EF0785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2C5E8-33EA-9F4D-B3EC-887760B2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20" y="304800"/>
            <a:ext cx="2328352" cy="2301387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1200" err="1">
                <a:solidFill>
                  <a:srgbClr val="FFFFFF"/>
                </a:solidFill>
                <a:latin typeface="Arial Rounded MT Bold" panose="020F0704030504030204" pitchFamily="34" charset="77"/>
                <a:cs typeface="Al Nile" pitchFamily="2" charset="-78"/>
              </a:rPr>
              <a:t>Gaussov</a:t>
            </a:r>
            <a:r>
              <a:rPr lang="en-US" sz="1200">
                <a:solidFill>
                  <a:srgbClr val="FFFFFF"/>
                </a:solidFill>
                <a:latin typeface="Arial Rounded MT Bold" panose="020F0704030504030204" pitchFamily="34" charset="77"/>
                <a:cs typeface="Al Nile" pitchFamily="2" charset="-78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Arial Rounded MT Bold" panose="020F0704030504030204" pitchFamily="34" charset="77"/>
                <a:cs typeface="Al Nile" pitchFamily="2" charset="-78"/>
              </a:rPr>
              <a:t>algoritam</a:t>
            </a:r>
            <a:r>
              <a:rPr lang="en-US" sz="1200">
                <a:solidFill>
                  <a:srgbClr val="FFFFFF"/>
                </a:solidFill>
                <a:latin typeface="Arial Rounded MT Bold" panose="020F0704030504030204" pitchFamily="34" charset="77"/>
                <a:cs typeface="Al Nile" pitchFamily="2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06089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warf Planet Ceres Has an Ocean Beneath Her Rocky Surface | The Mary Sue">
            <a:extLst>
              <a:ext uri="{FF2B5EF4-FFF2-40B4-BE49-F238E27FC236}">
                <a16:creationId xmlns:a16="http://schemas.microsoft.com/office/drawing/2014/main" id="{2C782646-B4A7-3648-9CD6-9D30212212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4" b="4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9A66E-8525-F54D-A61E-D1AA5786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err="1">
                <a:solidFill>
                  <a:schemeClr val="tx1"/>
                </a:solidFill>
              </a:rPr>
              <a:t>Astronomija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16F7F-D67C-F841-B582-B3FB85A16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1136" y="2638044"/>
            <a:ext cx="7729728" cy="31019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Gauss se </a:t>
            </a:r>
            <a:r>
              <a:rPr lang="en-US" err="1"/>
              <a:t>nakon</a:t>
            </a:r>
            <a:r>
              <a:rPr lang="en-US"/>
              <a:t> </a:t>
            </a:r>
            <a:r>
              <a:rPr lang="en-US" err="1"/>
              <a:t>matematike</a:t>
            </a:r>
            <a:r>
              <a:rPr lang="en-US"/>
              <a:t> </a:t>
            </a:r>
            <a:r>
              <a:rPr lang="en-US" err="1"/>
              <a:t>posvetio</a:t>
            </a:r>
            <a:r>
              <a:rPr lang="en-US"/>
              <a:t> I </a:t>
            </a:r>
            <a:r>
              <a:rPr lang="en-US" err="1"/>
              <a:t>astronomiji</a:t>
            </a:r>
            <a:endParaRPr lang="en-US"/>
          </a:p>
          <a:p>
            <a:r>
              <a:rPr lang="en-US"/>
              <a:t>Po </a:t>
            </a:r>
            <a:r>
              <a:rPr lang="en-US" err="1"/>
              <a:t>njegovim</a:t>
            </a:r>
            <a:r>
              <a:rPr lang="en-US"/>
              <a:t> </a:t>
            </a:r>
            <a:r>
              <a:rPr lang="en-US" err="1"/>
              <a:t>izračunima</a:t>
            </a:r>
            <a:r>
              <a:rPr lang="en-US"/>
              <a:t>, 1801. </a:t>
            </a:r>
            <a:r>
              <a:rPr lang="en-US" err="1"/>
              <a:t>godine</a:t>
            </a:r>
            <a:r>
              <a:rPr lang="en-US"/>
              <a:t> </a:t>
            </a:r>
            <a:r>
              <a:rPr lang="en-US" err="1"/>
              <a:t>otkriven</a:t>
            </a:r>
            <a:r>
              <a:rPr lang="en-US"/>
              <a:t> je planetoid Ceres (</a:t>
            </a:r>
            <a:r>
              <a:rPr lang="en-US" err="1"/>
              <a:t>patuljasti</a:t>
            </a:r>
            <a:r>
              <a:rPr lang="en-US"/>
              <a:t> planet)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5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C09E6-3525-6F47-BCE5-02E98E9C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Geodezija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09991-51C1-3144-8402-7028C7E64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44" y="2638044"/>
            <a:ext cx="3063765" cy="326320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i="1"/>
              <a:t>(</a:t>
            </a:r>
            <a:r>
              <a:rPr lang="en-US" sz="1600" i="1" err="1"/>
              <a:t>Geodezija</a:t>
            </a:r>
            <a:r>
              <a:rPr lang="en-US" sz="1600" i="1"/>
              <a:t> - </a:t>
            </a:r>
            <a:r>
              <a:rPr lang="en-US" sz="1600" i="1" err="1"/>
              <a:t>mjerenje</a:t>
            </a:r>
            <a:r>
              <a:rPr lang="en-US" sz="1600" i="1"/>
              <a:t> </a:t>
            </a:r>
            <a:r>
              <a:rPr lang="en-US" sz="1600" i="1" err="1"/>
              <a:t>i</a:t>
            </a:r>
            <a:r>
              <a:rPr lang="en-US" sz="1600" i="1"/>
              <a:t> </a:t>
            </a:r>
            <a:r>
              <a:rPr lang="en-US" sz="1600" i="1" err="1"/>
              <a:t>kartiranje</a:t>
            </a:r>
            <a:r>
              <a:rPr lang="en-US" sz="1600" i="1"/>
              <a:t> </a:t>
            </a:r>
            <a:r>
              <a:rPr lang="en-US" sz="1600" i="1" err="1"/>
              <a:t>Zemljine</a:t>
            </a:r>
            <a:r>
              <a:rPr lang="en-US" sz="1600" i="1"/>
              <a:t> </a:t>
            </a:r>
            <a:r>
              <a:rPr lang="en-US" sz="1600" i="1" err="1"/>
              <a:t>površine</a:t>
            </a:r>
            <a:r>
              <a:rPr lang="en-US" sz="1600" i="1"/>
              <a:t>)</a:t>
            </a:r>
          </a:p>
          <a:p>
            <a:pPr>
              <a:lnSpc>
                <a:spcPct val="90000"/>
              </a:lnSpc>
            </a:pPr>
            <a:r>
              <a:rPr lang="en-US" sz="1600" i="1" err="1"/>
              <a:t>T</a:t>
            </a:r>
            <a:r>
              <a:rPr lang="en-US" sz="1600" err="1"/>
              <a:t>ije</a:t>
            </a:r>
            <a:r>
              <a:rPr lang="en-US" sz="1600" i="1" err="1"/>
              <a:t>k</a:t>
            </a:r>
            <a:r>
              <a:rPr lang="en-US" sz="1600" err="1"/>
              <a:t>om</a:t>
            </a:r>
            <a:r>
              <a:rPr lang="en-US" sz="1600"/>
              <a:t> 1820– Gauss se </a:t>
            </a:r>
            <a:r>
              <a:rPr lang="en-US" sz="1600" err="1"/>
              <a:t>više</a:t>
            </a:r>
            <a:r>
              <a:rPr lang="en-US" sz="1600"/>
              <a:t> </a:t>
            </a:r>
            <a:r>
              <a:rPr lang="en-US" sz="1600" err="1"/>
              <a:t>zainteresirao</a:t>
            </a:r>
            <a:r>
              <a:rPr lang="en-US" sz="1600"/>
              <a:t> za </a:t>
            </a:r>
            <a:r>
              <a:rPr lang="en-US" sz="1600" err="1"/>
              <a:t>geodeziju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 err="1"/>
              <a:t>Provodio</a:t>
            </a:r>
            <a:r>
              <a:rPr lang="en-US" sz="1600"/>
              <a:t> je </a:t>
            </a:r>
            <a:r>
              <a:rPr lang="en-US" sz="1600" err="1"/>
              <a:t>geodetska</a:t>
            </a:r>
            <a:r>
              <a:rPr lang="en-US" sz="1600"/>
              <a:t> </a:t>
            </a:r>
            <a:r>
              <a:rPr lang="en-US" sz="1600" err="1"/>
              <a:t>istraživanja</a:t>
            </a:r>
            <a:r>
              <a:rPr lang="en-US" sz="1600"/>
              <a:t> za </a:t>
            </a:r>
            <a:r>
              <a:rPr lang="en-US" sz="1600" err="1"/>
              <a:t>državu</a:t>
            </a:r>
            <a:r>
              <a:rPr lang="en-US" sz="1600"/>
              <a:t> Hannover o </a:t>
            </a:r>
            <a:r>
              <a:rPr lang="en-US" sz="1600" err="1"/>
              <a:t>spajanju</a:t>
            </a:r>
            <a:r>
              <a:rPr lang="en-US" sz="1600"/>
              <a:t> s </a:t>
            </a:r>
            <a:r>
              <a:rPr lang="en-US" sz="1600" err="1"/>
              <a:t>danskom</a:t>
            </a:r>
            <a:r>
              <a:rPr lang="en-US" sz="1600"/>
              <a:t> </a:t>
            </a:r>
            <a:r>
              <a:rPr lang="en-US" sz="1600" err="1"/>
              <a:t>željezničkom</a:t>
            </a:r>
            <a:r>
              <a:rPr lang="en-US" sz="1600"/>
              <a:t> </a:t>
            </a:r>
            <a:r>
              <a:rPr lang="en-US" sz="1600" err="1"/>
              <a:t>mrežom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 err="1"/>
              <a:t>Izumio</a:t>
            </a:r>
            <a:r>
              <a:rPr lang="en-US" sz="1600"/>
              <a:t> je HELIOTROP (</a:t>
            </a:r>
            <a:r>
              <a:rPr lang="en-US" sz="1600" err="1"/>
              <a:t>sprava</a:t>
            </a:r>
            <a:r>
              <a:rPr lang="en-US" sz="1600"/>
              <a:t> za </a:t>
            </a:r>
            <a:r>
              <a:rPr lang="en-US" sz="1600" err="1"/>
              <a:t>signalizaciju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daljinu</a:t>
            </a:r>
            <a:r>
              <a:rPr lang="en-US" sz="1600"/>
              <a:t>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14522A-C691-4F68-84C3-4ABAD2F7B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A2F9AC-B2D0-4F61-B15D-48754CA25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eliotrope (instrument) - Wikipedia">
            <a:extLst>
              <a:ext uri="{FF2B5EF4-FFF2-40B4-BE49-F238E27FC236}">
                <a16:creationId xmlns:a16="http://schemas.microsoft.com/office/drawing/2014/main" id="{00B1E1E8-3887-8741-82C7-69D71EE35E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4330" y="1293275"/>
            <a:ext cx="5005136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41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F777-36D5-DA49-8E8B-1A346CBB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fizika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43FF-214A-AF47-B354-32EB362ABF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HR"/>
              <a:t>Gauss ponovno mijenja interese, sad za fiziku</a:t>
            </a:r>
          </a:p>
          <a:p>
            <a:r>
              <a:rPr lang="en-HR"/>
              <a:t>Poveo je opširno istraživanje o magnetizmu</a:t>
            </a:r>
          </a:p>
          <a:p>
            <a:r>
              <a:rPr lang="en-HR"/>
              <a:t>Smislio je: </a:t>
            </a:r>
            <a:r>
              <a:rPr lang="en-HR" b="1"/>
              <a:t>Gaussov zakon električnog polja, Gaussov zakon magnetskog polja, </a:t>
            </a:r>
            <a:r>
              <a:rPr lang="en-HR"/>
              <a:t>te </a:t>
            </a:r>
            <a:r>
              <a:rPr lang="en-HR" b="1"/>
              <a:t>Gaussov sastav jedinica </a:t>
            </a:r>
          </a:p>
          <a:p>
            <a:r>
              <a:rPr lang="en-HR" b="1"/>
              <a:t>(</a:t>
            </a:r>
            <a:r>
              <a:rPr lang="en-HR"/>
              <a:t>velika otkrića, no mi se u njih ne razumijemo)</a:t>
            </a:r>
            <a:endParaRPr lang="en-HR" b="1"/>
          </a:p>
        </p:txBody>
      </p:sp>
      <p:pic>
        <p:nvPicPr>
          <p:cNvPr id="1028" name="Picture 4" descr="Gaussov zakon za magnetizam – Wikipedija">
            <a:extLst>
              <a:ext uri="{FF2B5EF4-FFF2-40B4-BE49-F238E27FC236}">
                <a16:creationId xmlns:a16="http://schemas.microsoft.com/office/drawing/2014/main" id="{7D734896-E058-F14C-8522-A86EC50A2E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618">
            <a:off x="6989575" y="2638047"/>
            <a:ext cx="3586658" cy="3101975"/>
          </a:xfrm>
          <a:prstGeom prst="rect">
            <a:avLst/>
          </a:prstGeom>
          <a:noFill/>
          <a:effectLst>
            <a:glow rad="380107">
              <a:schemeClr val="accent1">
                <a:alpha val="40000"/>
              </a:schemeClr>
            </a:glow>
            <a:reflection blurRad="138062" stA="77199" endPos="65000" dir="5400000" sy="-100000" algn="bl" rotWithShape="0"/>
            <a:softEdge rad="26243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907477-2CB1-D54C-93D0-5E812C8B3C01}"/>
              </a:ext>
            </a:extLst>
          </p:cNvPr>
          <p:cNvSpPr txBox="1"/>
          <p:nvPr/>
        </p:nvSpPr>
        <p:spPr>
          <a:xfrm>
            <a:off x="10621880" y="1334494"/>
            <a:ext cx="1301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/>
              <a:t>Gaussov zakon magnetskog polja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200888A4-01F5-1B4F-93BF-7350C0842642}"/>
              </a:ext>
            </a:extLst>
          </p:cNvPr>
          <p:cNvCxnSpPr>
            <a:cxnSpLocks/>
          </p:cNvCxnSpPr>
          <p:nvPr/>
        </p:nvCxnSpPr>
        <p:spPr>
          <a:xfrm rot="5400000">
            <a:off x="9795600" y="1844603"/>
            <a:ext cx="851787" cy="79794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930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E85D-4FD2-6F4F-9093-A8143430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err="1"/>
              <a:t>Naše</a:t>
            </a:r>
            <a:r>
              <a:rPr lang="en-US"/>
              <a:t> </a:t>
            </a:r>
            <a:r>
              <a:rPr lang="en-US" err="1"/>
              <a:t>mišljenje</a:t>
            </a:r>
            <a:r>
              <a:rPr lang="en-US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DBB76-4F94-234E-9E17-2E44D91F4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44" y="2638044"/>
            <a:ext cx="3063765" cy="32632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Carl Gauss je bio </a:t>
            </a:r>
            <a:r>
              <a:rPr lang="en-US" err="1"/>
              <a:t>dar</a:t>
            </a:r>
            <a:r>
              <a:rPr lang="en-US"/>
              <a:t> </a:t>
            </a:r>
            <a:r>
              <a:rPr lang="en-US" err="1"/>
              <a:t>ovome</a:t>
            </a:r>
            <a:r>
              <a:rPr lang="en-US"/>
              <a:t> </a:t>
            </a:r>
            <a:r>
              <a:rPr lang="en-US" err="1"/>
              <a:t>svijetu</a:t>
            </a:r>
            <a:r>
              <a:rPr lang="en-US"/>
              <a:t>, </a:t>
            </a:r>
            <a:r>
              <a:rPr lang="en-US" err="1"/>
              <a:t>stvorio</a:t>
            </a:r>
            <a:r>
              <a:rPr lang="en-US"/>
              <a:t> je </a:t>
            </a:r>
            <a:r>
              <a:rPr lang="en-US" err="1"/>
              <a:t>toliko</a:t>
            </a:r>
            <a:r>
              <a:rPr lang="en-US"/>
              <a:t> </a:t>
            </a:r>
            <a:r>
              <a:rPr lang="en-US" err="1"/>
              <a:t>važnih</a:t>
            </a:r>
            <a:r>
              <a:rPr lang="en-US"/>
              <a:t> </a:t>
            </a:r>
            <a:r>
              <a:rPr lang="en-US" err="1"/>
              <a:t>teorija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pomogao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razumijeti</a:t>
            </a:r>
            <a:r>
              <a:rPr lang="en-US"/>
              <a:t> </a:t>
            </a:r>
            <a:r>
              <a:rPr lang="en-US" err="1"/>
              <a:t>matematiku</a:t>
            </a:r>
            <a:r>
              <a:rPr lang="en-US"/>
              <a:t>, </a:t>
            </a:r>
            <a:r>
              <a:rPr lang="en-US" err="1"/>
              <a:t>fiziku</a:t>
            </a:r>
            <a:r>
              <a:rPr lang="en-US"/>
              <a:t> I </a:t>
            </a:r>
            <a:r>
              <a:rPr lang="en-US" err="1"/>
              <a:t>druga</a:t>
            </a:r>
            <a:r>
              <a:rPr lang="en-US"/>
              <a:t> </a:t>
            </a:r>
            <a:r>
              <a:rPr lang="en-US" err="1"/>
              <a:t>područja</a:t>
            </a:r>
            <a:endParaRPr lang="en-US"/>
          </a:p>
          <a:p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614522A-C691-4F68-84C3-4ABAD2F7B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2F9AC-B2D0-4F61-B15D-48754CA25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auss na poštanskim markama">
            <a:extLst>
              <a:ext uri="{FF2B5EF4-FFF2-40B4-BE49-F238E27FC236}">
                <a16:creationId xmlns:a16="http://schemas.microsoft.com/office/drawing/2014/main" id="{950AEDC8-DE61-7849-8106-89D363A5E7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366" y="1914882"/>
            <a:ext cx="6227064" cy="303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6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{03699564-0182-6F43-B7AD-24F006B7704E}tf10001120</Template>
  <TotalTime>0</TotalTime>
  <Words>365</Words>
  <Application>Microsoft Macintosh PowerPoint</Application>
  <PresentationFormat>Widescreen</PresentationFormat>
  <Paragraphs>43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Gill Sans MT</vt:lpstr>
      <vt:lpstr>Parcel</vt:lpstr>
      <vt:lpstr>Carl Friedrich Gauss</vt:lpstr>
      <vt:lpstr>Carl Friedrich Gauss</vt:lpstr>
      <vt:lpstr>Rani Život +matematika</vt:lpstr>
      <vt:lpstr>=Matematika</vt:lpstr>
      <vt:lpstr>Gaussov algoritam:</vt:lpstr>
      <vt:lpstr>Astronomija</vt:lpstr>
      <vt:lpstr>Geodezija</vt:lpstr>
      <vt:lpstr>fizika</vt:lpstr>
      <vt:lpstr>Naše mišljenje:</vt:lpstr>
      <vt:lpstr>Nekoliko slika:</vt:lpstr>
      <vt:lpstr>Hvala na slušanju!!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 Friedrich Gauss</dc:title>
  <dc:creator>Dora Kuleš</dc:creator>
  <cp:lastModifiedBy>Dora Kuleš</cp:lastModifiedBy>
  <cp:revision>1</cp:revision>
  <dcterms:created xsi:type="dcterms:W3CDTF">2022-03-11T20:31:55Z</dcterms:created>
  <dcterms:modified xsi:type="dcterms:W3CDTF">2022-03-23T18:46:30Z</dcterms:modified>
</cp:coreProperties>
</file>