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8" r:id="rId4"/>
    <p:sldId id="263" r:id="rId5"/>
    <p:sldId id="265" r:id="rId6"/>
    <p:sldId id="269" r:id="rId7"/>
    <p:sldId id="266" r:id="rId8"/>
    <p:sldId id="267" r:id="rId9"/>
    <p:sldId id="268" r:id="rId10"/>
    <p:sldId id="270" r:id="rId11"/>
    <p:sldId id="259" r:id="rId12"/>
    <p:sldId id="262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54ABE4-43E4-C5DE-42B3-8BD214763E8D}" v="18" dt="2023-06-03T11:08:11.813"/>
    <p1510:client id="{4AA09766-5204-4FAA-1AF1-329BAD2A557A}" v="1536" dt="2023-06-03T15:25:43.419"/>
    <p1510:client id="{54E4888C-0196-49C1-8986-D49B2C523FEA}" v="393" dt="2023-06-02T09:06:39.517"/>
    <p1510:client id="{B4167C3D-09D3-1F9F-6B66-EE5A11991877}" v="346" dt="2023-06-06T17:01:43.2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52" d="100"/>
          <a:sy n="52" d="100"/>
        </p:scale>
        <p:origin x="68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heops_pyramid_0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r.m.wikipedia.org/wiki/Fichier:Pure-mathematics-formul%C3%A6-blackboard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gcheatsheet.com/2014/05/surface-area-and-volume-of-common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ongngo.com/2015/07/chen-bieu-tuong-cam-xuc-emoticons-comment-blogspot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kuf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acklistednews.com/How_the_Pyramids_Were_Actually_Built/31373/0/38/38/Y/M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rp.org/journal/PaperInformation.aspx?paperID=7926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r.m.wikipedia.org/wiki/Fichier:Pure-mathematics-formul%C3%A6-blackboard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sky, outdoor, building, ruin&#10;&#10;Description automatically generated">
            <a:extLst>
              <a:ext uri="{FF2B5EF4-FFF2-40B4-BE49-F238E27FC236}">
                <a16:creationId xmlns:a16="http://schemas.microsoft.com/office/drawing/2014/main" id="{AE5A691A-3D16-AD29-3C74-5B47E6D117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097" r="13818" b="299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cs typeface="Calibri Light"/>
              </a:rPr>
              <a:t>Keopsova piramida</a:t>
            </a:r>
            <a:endParaRPr lang="en-US" sz="4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000">
                <a:cs typeface="Calibri"/>
              </a:rPr>
              <a:t>Gabrijel Barberić 8.b</a:t>
            </a:r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FDC484-47FE-B5AA-714B-52D924DB3EEB}"/>
              </a:ext>
            </a:extLst>
          </p:cNvPr>
          <p:cNvSpPr txBox="1"/>
          <p:nvPr/>
        </p:nvSpPr>
        <p:spPr>
          <a:xfrm>
            <a:off x="9870532" y="665794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13844EE9-2895-4B7B-A445-00BA91721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192285-2AD9-8711-0B1C-8385622AF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8377" y="812158"/>
            <a:ext cx="5847781" cy="1046671"/>
          </a:xfrm>
        </p:spPr>
        <p:txBody>
          <a:bodyPr>
            <a:normAutofit/>
          </a:bodyPr>
          <a:lstStyle/>
          <a:p>
            <a:r>
              <a:rPr lang="en-US" sz="2800">
                <a:ea typeface="Calibri Light"/>
                <a:cs typeface="Calibri Light"/>
              </a:rPr>
              <a:t>Matematičke i druge zanimljivosti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B03642-7722-4B15-897F-76918F86B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39937"/>
            <a:ext cx="4525605" cy="577812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068EAC2-2623-4156-A990-D776FF9BF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9937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7B69B1A9-9489-151E-DA24-E258CE8C4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18" b="4218"/>
          <a:stretch/>
        </p:blipFill>
        <p:spPr>
          <a:xfrm>
            <a:off x="317158" y="2049091"/>
            <a:ext cx="3891290" cy="27598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98773-FB26-6984-3FD6-8554B2F2F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738" y="2056979"/>
            <a:ext cx="6302705" cy="3723192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en-US" sz="2000" dirty="0">
              <a:cs typeface="Calibri"/>
            </a:endParaRPr>
          </a:p>
          <a:p>
            <a:r>
              <a:rPr lang="en-US" sz="2000" err="1">
                <a:ea typeface="Calibri"/>
                <a:cs typeface="Calibri"/>
              </a:rPr>
              <a:t>Keopsova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piramida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sagrađena</a:t>
            </a:r>
            <a:r>
              <a:rPr lang="en-US" sz="2000" dirty="0">
                <a:ea typeface="Calibri"/>
                <a:cs typeface="Calibri"/>
              </a:rPr>
              <a:t> je </a:t>
            </a:r>
            <a:r>
              <a:rPr lang="en-US" sz="2000" err="1">
                <a:ea typeface="Calibri"/>
                <a:cs typeface="Calibri"/>
              </a:rPr>
              <a:t>točno</a:t>
            </a:r>
            <a:r>
              <a:rPr lang="en-US" sz="2000" dirty="0">
                <a:ea typeface="Calibri"/>
                <a:cs typeface="Calibri"/>
              </a:rPr>
              <a:t> u </a:t>
            </a:r>
            <a:r>
              <a:rPr lang="en-US" sz="2000" err="1">
                <a:ea typeface="Calibri"/>
                <a:cs typeface="Calibri"/>
              </a:rPr>
              <a:t>središtu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kopnene</a:t>
            </a:r>
            <a:r>
              <a:rPr lang="en-US" sz="2000" dirty="0">
                <a:ea typeface="Calibri"/>
                <a:cs typeface="Calibri"/>
              </a:rPr>
              <a:t> mase </a:t>
            </a:r>
            <a:r>
              <a:rPr lang="en-US" sz="2000" err="1">
                <a:ea typeface="Calibri"/>
                <a:cs typeface="Calibri"/>
              </a:rPr>
              <a:t>Zemlje</a:t>
            </a:r>
            <a:r>
              <a:rPr lang="en-US" sz="2000" dirty="0">
                <a:ea typeface="Calibri"/>
                <a:cs typeface="Calibri"/>
              </a:rPr>
              <a:t>. </a:t>
            </a:r>
            <a:r>
              <a:rPr lang="en-US" sz="2000" err="1">
                <a:ea typeface="Calibri"/>
                <a:cs typeface="Calibri"/>
              </a:rPr>
              <a:t>Uzevši</a:t>
            </a:r>
            <a:r>
              <a:rPr lang="en-US" sz="2000" dirty="0">
                <a:ea typeface="Calibri"/>
                <a:cs typeface="Calibri"/>
              </a:rPr>
              <a:t> u </a:t>
            </a:r>
            <a:r>
              <a:rPr lang="en-US" sz="2000" err="1">
                <a:ea typeface="Calibri"/>
                <a:cs typeface="Calibri"/>
              </a:rPr>
              <a:t>obzir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ukupnu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površinu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svih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kontinenata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i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površinu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koju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zauzima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piramida</a:t>
            </a:r>
            <a:r>
              <a:rPr lang="en-US" sz="2000" dirty="0">
                <a:ea typeface="Calibri"/>
                <a:cs typeface="Calibri"/>
              </a:rPr>
              <a:t>, </a:t>
            </a:r>
            <a:r>
              <a:rPr lang="en-US" sz="2000" err="1">
                <a:ea typeface="Calibri"/>
                <a:cs typeface="Calibri"/>
              </a:rPr>
              <a:t>šanse</a:t>
            </a:r>
            <a:r>
              <a:rPr lang="en-US" sz="2000" dirty="0">
                <a:ea typeface="Calibri"/>
                <a:cs typeface="Calibri"/>
              </a:rPr>
              <a:t> za </a:t>
            </a:r>
            <a:r>
              <a:rPr lang="en-US" sz="2000" err="1">
                <a:ea typeface="Calibri"/>
                <a:cs typeface="Calibri"/>
              </a:rPr>
              <a:t>tu</a:t>
            </a:r>
            <a:r>
              <a:rPr lang="en-US" sz="2000" dirty="0">
                <a:ea typeface="Calibri"/>
                <a:cs typeface="Calibri"/>
              </a:rPr>
              <a:t> “</a:t>
            </a:r>
            <a:r>
              <a:rPr lang="en-US" sz="2000" err="1">
                <a:ea typeface="Calibri"/>
                <a:cs typeface="Calibri"/>
              </a:rPr>
              <a:t>slučajnost</a:t>
            </a:r>
            <a:r>
              <a:rPr lang="en-US" sz="2000" dirty="0">
                <a:ea typeface="Calibri"/>
                <a:cs typeface="Calibri"/>
              </a:rPr>
              <a:t>” </a:t>
            </a:r>
            <a:r>
              <a:rPr lang="en-US" sz="2000" err="1">
                <a:ea typeface="Calibri"/>
                <a:cs typeface="Calibri"/>
              </a:rPr>
              <a:t>su</a:t>
            </a:r>
            <a:r>
              <a:rPr lang="en-US" sz="2000" dirty="0">
                <a:ea typeface="Calibri"/>
                <a:cs typeface="Calibri"/>
              </a:rPr>
              <a:t> 1:3.000.000.000.</a:t>
            </a:r>
          </a:p>
          <a:p>
            <a:r>
              <a:rPr lang="en-US" sz="2000" dirty="0">
                <a:ea typeface="Calibri"/>
                <a:cs typeface="Calibri"/>
              </a:rPr>
              <a:t>Volumen </a:t>
            </a:r>
            <a:r>
              <a:rPr lang="en-US" sz="2000" dirty="0" err="1">
                <a:ea typeface="Calibri"/>
                <a:cs typeface="Calibri"/>
              </a:rPr>
              <a:t>piramide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pomnožena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sa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gustoćom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blokova</a:t>
            </a:r>
            <a:r>
              <a:rPr lang="en-US" sz="2000" dirty="0">
                <a:ea typeface="Calibri"/>
                <a:cs typeface="Calibri"/>
              </a:rPr>
              <a:t> od </a:t>
            </a:r>
            <a:r>
              <a:rPr lang="en-US" sz="2000" dirty="0" err="1">
                <a:ea typeface="Calibri"/>
                <a:cs typeface="Calibri"/>
              </a:rPr>
              <a:t>kojih</a:t>
            </a:r>
            <a:r>
              <a:rPr lang="en-US" sz="2000" dirty="0">
                <a:ea typeface="Calibri"/>
                <a:cs typeface="Calibri"/>
              </a:rPr>
              <a:t> je </a:t>
            </a:r>
            <a:r>
              <a:rPr lang="en-US" sz="2000" dirty="0" err="1">
                <a:ea typeface="Calibri"/>
                <a:cs typeface="Calibri"/>
              </a:rPr>
              <a:t>sagrađena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daje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srednju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vrijednost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gustoće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Zemljine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kugle</a:t>
            </a:r>
            <a:r>
              <a:rPr lang="en-US" sz="2000" dirty="0">
                <a:ea typeface="Calibri"/>
                <a:cs typeface="Calibri"/>
              </a:rPr>
              <a:t>. A </a:t>
            </a:r>
            <a:r>
              <a:rPr lang="en-US" sz="2000" dirty="0" err="1">
                <a:ea typeface="Calibri"/>
                <a:cs typeface="Calibri"/>
              </a:rPr>
              <a:t>odnos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volumena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Velike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Piramide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i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Zemlje</a:t>
            </a:r>
            <a:r>
              <a:rPr lang="en-US" sz="2000" dirty="0">
                <a:ea typeface="Calibri"/>
                <a:cs typeface="Calibri"/>
              </a:rPr>
              <a:t> je </a:t>
            </a:r>
            <a:r>
              <a:rPr lang="en-US" sz="2000" dirty="0" err="1">
                <a:ea typeface="Calibri"/>
                <a:cs typeface="Calibri"/>
              </a:rPr>
              <a:t>točno</a:t>
            </a:r>
            <a:r>
              <a:rPr lang="en-US" sz="2000" dirty="0">
                <a:ea typeface="Calibri"/>
                <a:cs typeface="Calibri"/>
              </a:rPr>
              <a:t> 1:1015.</a:t>
            </a:r>
          </a:p>
          <a:p>
            <a:r>
              <a:rPr lang="en-US" sz="2000" err="1">
                <a:ea typeface="Calibri"/>
                <a:cs typeface="Calibri"/>
              </a:rPr>
              <a:t>Visinu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piramide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prvi</a:t>
            </a:r>
            <a:r>
              <a:rPr lang="en-US" sz="2000" dirty="0">
                <a:ea typeface="Calibri"/>
                <a:cs typeface="Calibri"/>
              </a:rPr>
              <a:t> je </a:t>
            </a:r>
            <a:r>
              <a:rPr lang="en-US" sz="2000" err="1">
                <a:ea typeface="Calibri"/>
                <a:cs typeface="Calibri"/>
              </a:rPr>
              <a:t>izračunao</a:t>
            </a:r>
            <a:r>
              <a:rPr lang="en-US" sz="2000" dirty="0">
                <a:ea typeface="Calibri"/>
                <a:cs typeface="Calibri"/>
              </a:rPr>
              <a:t> Tales, </a:t>
            </a:r>
            <a:r>
              <a:rPr lang="en-US" sz="2000" err="1">
                <a:ea typeface="Calibri"/>
                <a:cs typeface="Calibri"/>
              </a:rPr>
              <a:t>pomoći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dužine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sjene</a:t>
            </a:r>
            <a:r>
              <a:rPr lang="en-US" sz="2000" dirty="0">
                <a:ea typeface="Calibri"/>
                <a:cs typeface="Calibri"/>
              </a:rPr>
              <a:t>.</a:t>
            </a:r>
          </a:p>
          <a:p>
            <a:endParaRPr lang="en-US" sz="1400" dirty="0">
              <a:ea typeface="Calibri"/>
              <a:cs typeface="Calibri"/>
            </a:endParaRPr>
          </a:p>
          <a:p>
            <a:endParaRPr lang="en-US" sz="1100">
              <a:ea typeface="Calibri"/>
              <a:cs typeface="Calibri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C707BC9-731A-490A-AF25-6F349FD9B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254055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FD7C480-AC7D-4FEE-BB95-EEE23BB3E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64601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AFBD04-6C5B-EE6C-C945-01BFD71990DD}"/>
              </a:ext>
            </a:extLst>
          </p:cNvPr>
          <p:cNvSpPr txBox="1"/>
          <p:nvPr/>
        </p:nvSpPr>
        <p:spPr>
          <a:xfrm>
            <a:off x="1886980" y="460885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0683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 Fill">
            <a:extLst>
              <a:ext uri="{FF2B5EF4-FFF2-40B4-BE49-F238E27FC236}">
                <a16:creationId xmlns:a16="http://schemas.microsoft.com/office/drawing/2014/main" id="{7D07B7BC-3270-4CF3-A7AA-0937908A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25CF9F0-F8C1-414D-B348-B5FA27CCE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23" name="Color">
              <a:extLst>
                <a:ext uri="{FF2B5EF4-FFF2-40B4-BE49-F238E27FC236}">
                  <a16:creationId xmlns:a16="http://schemas.microsoft.com/office/drawing/2014/main" id="{C1E318F7-B291-4FDB-985C-DB1629D6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Color">
              <a:extLst>
                <a:ext uri="{FF2B5EF4-FFF2-40B4-BE49-F238E27FC236}">
                  <a16:creationId xmlns:a16="http://schemas.microsoft.com/office/drawing/2014/main" id="{37E06338-E21A-4BCF-BAD5-9E9C1121D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7">
            <a:extLst>
              <a:ext uri="{FF2B5EF4-FFF2-40B4-BE49-F238E27FC236}">
                <a16:creationId xmlns:a16="http://schemas.microsoft.com/office/drawing/2014/main" id="{08B66A50-49E0-21D6-2056-84A87AF996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" b="5"/>
          <a:stretch/>
        </p:blipFill>
        <p:spPr>
          <a:xfrm>
            <a:off x="859867" y="2197387"/>
            <a:ext cx="5196543" cy="390316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21CE605-3A03-402B-BB38-A81222A0B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C27C7F5-25D6-4030-88D6-FDD42629F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7FFAF58-47B3-4979-854A-961A54F721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790E1CE-5AF7-4666-8A98-695A942CB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7352469-6A4A-46CB-A5D7-3FB2CE659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0526BE3-3011-4473-BF37-E41AC2354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EDF85AF-945D-4F82-95F6-BEDCBE6DA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FE8AFB9-0F63-4CDE-822A-06D83023DD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0FF5E80-1C96-FCA5-D454-B825ECB7A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576072"/>
            <a:ext cx="10377484" cy="1546533"/>
          </a:xfrm>
        </p:spPr>
        <p:txBody>
          <a:bodyPr anchor="t">
            <a:normAutofit/>
          </a:bodyPr>
          <a:lstStyle/>
          <a:p>
            <a:r>
              <a:rPr lang="en-US" sz="4800">
                <a:solidFill>
                  <a:schemeClr val="bg1"/>
                </a:solidFill>
                <a:cs typeface="Calibri Light"/>
              </a:rPr>
              <a:t>Geometrijsko tijelo-Četverostrana pravilna piramida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C9A17-CE67-B4A1-511A-5F76D0DCE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09" y="2197386"/>
            <a:ext cx="4699459" cy="3903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err="1">
                <a:solidFill>
                  <a:schemeClr val="bg1"/>
                </a:solidFill>
                <a:cs typeface="Calibri"/>
              </a:rPr>
              <a:t>Površina</a:t>
            </a:r>
            <a:r>
              <a:rPr lang="en-US" sz="22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200" err="1">
                <a:solidFill>
                  <a:schemeClr val="bg1"/>
                </a:solidFill>
                <a:cs typeface="Calibri"/>
              </a:rPr>
              <a:t>baze</a:t>
            </a:r>
            <a:r>
              <a:rPr lang="en-US" sz="2200" dirty="0">
                <a:solidFill>
                  <a:schemeClr val="bg1"/>
                </a:solidFill>
                <a:cs typeface="Calibri"/>
              </a:rPr>
              <a:t>: B=a</a:t>
            </a:r>
            <a:r>
              <a:rPr lang="en-US" sz="2200" dirty="0">
                <a:solidFill>
                  <a:schemeClr val="bg1"/>
                </a:solidFill>
                <a:latin typeface="Times New Roman"/>
                <a:cs typeface="Times New Roman"/>
              </a:rPr>
              <a:t>²</a:t>
            </a:r>
          </a:p>
          <a:p>
            <a:r>
              <a:rPr lang="en-US" sz="2200" err="1">
                <a:solidFill>
                  <a:schemeClr val="bg1"/>
                </a:solidFill>
                <a:latin typeface="Times New Roman"/>
                <a:cs typeface="Times New Roman"/>
              </a:rPr>
              <a:t>Površina</a:t>
            </a:r>
            <a:r>
              <a:rPr lang="en-US" sz="2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200" err="1">
                <a:solidFill>
                  <a:schemeClr val="bg1"/>
                </a:solidFill>
                <a:latin typeface="Times New Roman"/>
                <a:cs typeface="Times New Roman"/>
              </a:rPr>
              <a:t>pobočja</a:t>
            </a:r>
            <a:r>
              <a:rPr lang="en-US" sz="2200" dirty="0">
                <a:solidFill>
                  <a:schemeClr val="bg1"/>
                </a:solidFill>
                <a:latin typeface="Times New Roman"/>
                <a:cs typeface="Times New Roman"/>
              </a:rPr>
              <a:t>: P=4*(a*</a:t>
            </a:r>
            <a:r>
              <a:rPr lang="en-US" sz="2200" err="1">
                <a:solidFill>
                  <a:schemeClr val="bg1"/>
                </a:solidFill>
                <a:latin typeface="Times New Roman"/>
                <a:cs typeface="Times New Roman"/>
              </a:rPr>
              <a:t>va</a:t>
            </a:r>
            <a:r>
              <a:rPr lang="en-US" sz="2200" dirty="0">
                <a:solidFill>
                  <a:schemeClr val="bg1"/>
                </a:solidFill>
                <a:latin typeface="Times New Roman"/>
                <a:cs typeface="Times New Roman"/>
              </a:rPr>
              <a:t>/2)</a:t>
            </a:r>
          </a:p>
          <a:p>
            <a:r>
              <a:rPr lang="en-US" sz="2200" err="1">
                <a:solidFill>
                  <a:schemeClr val="bg1"/>
                </a:solidFill>
                <a:latin typeface="Times New Roman"/>
                <a:cs typeface="Times New Roman"/>
              </a:rPr>
              <a:t>Oplošje</a:t>
            </a:r>
            <a:r>
              <a:rPr lang="en-US" sz="2200" dirty="0">
                <a:solidFill>
                  <a:schemeClr val="bg1"/>
                </a:solidFill>
                <a:latin typeface="Times New Roman"/>
                <a:cs typeface="Times New Roman"/>
              </a:rPr>
              <a:t>: O=a²+2*a*v1</a:t>
            </a:r>
          </a:p>
          <a:p>
            <a:r>
              <a:rPr lang="en-US" sz="2200" dirty="0">
                <a:solidFill>
                  <a:schemeClr val="bg1"/>
                </a:solidFill>
                <a:latin typeface="Times New Roman"/>
                <a:cs typeface="Times New Roman"/>
              </a:rPr>
              <a:t>Volumen: V=a²v/3</a:t>
            </a:r>
          </a:p>
          <a:p>
            <a:r>
              <a:rPr lang="en-US" sz="2200" err="1">
                <a:solidFill>
                  <a:schemeClr val="bg1"/>
                </a:solidFill>
                <a:latin typeface="Times New Roman"/>
                <a:cs typeface="Times New Roman"/>
              </a:rPr>
              <a:t>Bočni</a:t>
            </a:r>
            <a:r>
              <a:rPr lang="en-US" sz="2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200" err="1">
                <a:solidFill>
                  <a:schemeClr val="bg1"/>
                </a:solidFill>
                <a:latin typeface="Times New Roman"/>
                <a:cs typeface="Times New Roman"/>
              </a:rPr>
              <a:t>brid</a:t>
            </a:r>
            <a:r>
              <a:rPr lang="en-US" sz="2200" dirty="0">
                <a:solidFill>
                  <a:schemeClr val="bg1"/>
                </a:solidFill>
                <a:latin typeface="Times New Roman"/>
                <a:cs typeface="Times New Roman"/>
              </a:rPr>
              <a:t>: b=v²+(a/2)², b=v²+(d/2)²</a:t>
            </a:r>
          </a:p>
          <a:p>
            <a:r>
              <a:rPr lang="en-US" sz="2200" err="1">
                <a:solidFill>
                  <a:schemeClr val="bg1"/>
                </a:solidFill>
                <a:latin typeface="Times New Roman"/>
                <a:cs typeface="Times New Roman"/>
              </a:rPr>
              <a:t>Visina</a:t>
            </a:r>
            <a:r>
              <a:rPr lang="en-US" sz="2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200" err="1">
                <a:solidFill>
                  <a:schemeClr val="bg1"/>
                </a:solidFill>
                <a:latin typeface="Times New Roman"/>
                <a:cs typeface="Times New Roman"/>
              </a:rPr>
              <a:t>pobočke</a:t>
            </a:r>
            <a:r>
              <a:rPr lang="en-US" sz="2200" dirty="0">
                <a:solidFill>
                  <a:schemeClr val="bg1"/>
                </a:solidFill>
                <a:latin typeface="Times New Roman"/>
                <a:cs typeface="Times New Roman"/>
              </a:rPr>
              <a:t>: v1²=v²+(a/2)²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0221E9-FAAF-12B3-7ACE-07AF28822BD2}"/>
              </a:ext>
            </a:extLst>
          </p:cNvPr>
          <p:cNvSpPr txBox="1"/>
          <p:nvPr/>
        </p:nvSpPr>
        <p:spPr>
          <a:xfrm>
            <a:off x="3734941" y="5900494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1881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A012DD-6041-9052-5F57-0E696CBAC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Zadaci</a:t>
            </a:r>
            <a:endParaRPr lang="en-US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819F0-A8E6-610F-C24F-037DF9945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cs typeface="Calibri"/>
              </a:rPr>
              <a:t>Tko je bio Keops?</a:t>
            </a:r>
          </a:p>
          <a:p>
            <a:r>
              <a:rPr lang="en-US" sz="2200">
                <a:cs typeface="Calibri"/>
              </a:rPr>
              <a:t>Za koje brojeve se vjeruje da su korišteni prilikom gradnje piramide? </a:t>
            </a:r>
          </a:p>
          <a:p>
            <a:r>
              <a:rPr lang="en-US" sz="2200">
                <a:cs typeface="Calibri"/>
              </a:rPr>
              <a:t>Koja je od tri piramide najveća?</a:t>
            </a:r>
          </a:p>
          <a:p>
            <a:endParaRPr lang="en-US" sz="2200">
              <a:cs typeface="Calibri"/>
            </a:endParaRPr>
          </a:p>
        </p:txBody>
      </p:sp>
      <p:pic>
        <p:nvPicPr>
          <p:cNvPr id="5" name="Picture 4" descr="Metal tic-tac-toe game pieces">
            <a:extLst>
              <a:ext uri="{FF2B5EF4-FFF2-40B4-BE49-F238E27FC236}">
                <a16:creationId xmlns:a16="http://schemas.microsoft.com/office/drawing/2014/main" id="{0A0DA136-0E46-3B22-2C03-157DC56E46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70" r="18255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58677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A9427-857E-D343-784F-4A6B4B82A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cs typeface="Calibri Light"/>
              </a:rPr>
              <a:t>Hvala na pažnji</a:t>
            </a:r>
            <a:endParaRPr lang="en-US" sz="3600">
              <a:solidFill>
                <a:srgbClr val="FFFFFF"/>
              </a:solidFill>
            </a:endParaRPr>
          </a:p>
        </p:txBody>
      </p:sp>
      <p:pic>
        <p:nvPicPr>
          <p:cNvPr id="3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2EDEE75A-3A17-C8E9-E6FF-6D6A0F178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52940" y="643466"/>
            <a:ext cx="6629451" cy="55687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54CBC5-F60A-2CA8-0672-4D8E90B07243}"/>
              </a:ext>
            </a:extLst>
          </p:cNvPr>
          <p:cNvSpPr txBox="1"/>
          <p:nvPr/>
        </p:nvSpPr>
        <p:spPr>
          <a:xfrm>
            <a:off x="9281147" y="6012150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4457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560CD-F9CF-D7F1-2280-1604D00B9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  <a:cs typeface="Calibri Light"/>
              </a:rPr>
              <a:t>O faraonu Keopsu(Kufu)</a:t>
            </a:r>
            <a:endParaRPr lang="en-US" sz="3800">
              <a:solidFill>
                <a:schemeClr val="bg1"/>
              </a:solidFill>
            </a:endParaRPr>
          </a:p>
        </p:txBody>
      </p:sp>
      <p:cxnSp>
        <p:nvCxnSpPr>
          <p:cNvPr id="18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2DE2A-55B7-5048-CEC7-3A41BF8EE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cs typeface="Calibri"/>
              </a:rPr>
              <a:t>Bio je 2.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faraon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4.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dinastije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drevnog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 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Egipta</a:t>
            </a:r>
            <a:endParaRPr lang="en-US" sz="2000" dirty="0">
              <a:solidFill>
                <a:schemeClr val="bg1"/>
              </a:solidFill>
              <a:cs typeface="Calibri"/>
            </a:endParaRPr>
          </a:p>
          <a:p>
            <a:r>
              <a:rPr lang="en-US" sz="2000" dirty="0" err="1">
                <a:solidFill>
                  <a:schemeClr val="bg1"/>
                </a:solidFill>
                <a:cs typeface="Calibri"/>
              </a:rPr>
              <a:t>Vladao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je od 2589.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godine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pr. Kr. do 2566.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godine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pr. Kr.</a:t>
            </a:r>
          </a:p>
          <a:p>
            <a:r>
              <a:rPr lang="en-US" sz="2000" dirty="0" err="1">
                <a:solidFill>
                  <a:schemeClr val="bg1"/>
                </a:solidFill>
                <a:cs typeface="Calibri"/>
              </a:rPr>
              <a:t>Zapamćen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je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kao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okrutan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vladar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i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tiranin</a:t>
            </a:r>
          </a:p>
          <a:p>
            <a:r>
              <a:rPr lang="en-US" sz="2000" dirty="0">
                <a:solidFill>
                  <a:schemeClr val="bg1"/>
                </a:solidFill>
                <a:cs typeface="Calibri"/>
              </a:rPr>
              <a:t>Dao je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sagraditi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Veliku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piramidu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kao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svoju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grobnicu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D7A76D9D-5686-0944-5ADF-1126731CDE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20" b="8591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75AC49-D1F0-F92A-B2E0-4DD251308E0F}"/>
              </a:ext>
            </a:extLst>
          </p:cNvPr>
          <p:cNvSpPr txBox="1"/>
          <p:nvPr/>
        </p:nvSpPr>
        <p:spPr>
          <a:xfrm>
            <a:off x="9870531" y="6657945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7921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7B6842-3F91-A88C-DA29-738462BF6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 err="1">
                <a:cs typeface="Calibri Light"/>
              </a:rPr>
              <a:t>Povijest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gradnje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655D9-8EB9-4E54-2A69-50338D603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 err="1">
                <a:cs typeface="Calibri"/>
              </a:rPr>
              <a:t>Izgrađena</a:t>
            </a:r>
            <a:r>
              <a:rPr lang="en-US" sz="1600" dirty="0">
                <a:cs typeface="Calibri"/>
              </a:rPr>
              <a:t> u 26. </a:t>
            </a:r>
            <a:r>
              <a:rPr lang="en-US" sz="1600" dirty="0" err="1">
                <a:cs typeface="Calibri"/>
              </a:rPr>
              <a:t>stoljeću</a:t>
            </a:r>
            <a:r>
              <a:rPr lang="en-US" sz="1600" dirty="0">
                <a:cs typeface="Calibri"/>
              </a:rPr>
              <a:t> pr. Kr. (</a:t>
            </a:r>
            <a:r>
              <a:rPr lang="en-US" sz="1600" dirty="0" err="1">
                <a:cs typeface="Calibri"/>
              </a:rPr>
              <a:t>stara</a:t>
            </a:r>
            <a:r>
              <a:rPr lang="en-US" sz="1600" dirty="0">
                <a:cs typeface="Calibri"/>
              </a:rPr>
              <a:t> je </a:t>
            </a:r>
            <a:r>
              <a:rPr lang="en-US" sz="1600" dirty="0" err="1">
                <a:cs typeface="Calibri"/>
              </a:rPr>
              <a:t>već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oko</a:t>
            </a:r>
            <a:r>
              <a:rPr lang="en-US" sz="1600" dirty="0">
                <a:cs typeface="Calibri"/>
              </a:rPr>
              <a:t> 4600 </a:t>
            </a:r>
            <a:r>
              <a:rPr lang="en-US" sz="1600" dirty="0" err="1">
                <a:cs typeface="Calibri"/>
              </a:rPr>
              <a:t>godina</a:t>
            </a:r>
            <a:r>
              <a:rPr lang="en-US" sz="1600" dirty="0">
                <a:cs typeface="Calibri"/>
              </a:rPr>
              <a:t>.) </a:t>
            </a:r>
            <a:r>
              <a:rPr lang="en-US" sz="1600" dirty="0" err="1">
                <a:cs typeface="Calibri"/>
              </a:rPr>
              <a:t>Keopsova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piramida</a:t>
            </a:r>
            <a:r>
              <a:rPr lang="en-US" sz="1600" dirty="0">
                <a:cs typeface="Calibri"/>
              </a:rPr>
              <a:t> je </a:t>
            </a:r>
            <a:r>
              <a:rPr lang="en-US" sz="1600" dirty="0" err="1">
                <a:cs typeface="Calibri"/>
              </a:rPr>
              <a:t>najveca</a:t>
            </a:r>
            <a:r>
              <a:rPr lang="en-US" sz="1600" dirty="0">
                <a:cs typeface="Calibri"/>
              </a:rPr>
              <a:t> od tri </a:t>
            </a:r>
            <a:r>
              <a:rPr lang="en-US" sz="1600" dirty="0" err="1">
                <a:cs typeface="Calibri"/>
              </a:rPr>
              <a:t>velike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egipatske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piramide</a:t>
            </a:r>
            <a:r>
              <a:rPr lang="en-US" sz="1600" dirty="0">
                <a:cs typeface="Calibri"/>
              </a:rPr>
              <a:t> (</a:t>
            </a:r>
            <a:r>
              <a:rPr lang="en-US" sz="1600" dirty="0" err="1">
                <a:cs typeface="Calibri"/>
              </a:rPr>
              <a:t>Keopsova</a:t>
            </a:r>
            <a:r>
              <a:rPr lang="en-US" sz="1600" dirty="0">
                <a:cs typeface="Calibri"/>
              </a:rPr>
              <a:t>, </a:t>
            </a:r>
            <a:r>
              <a:rPr lang="en-US" sz="1600" dirty="0" err="1">
                <a:cs typeface="Calibri"/>
              </a:rPr>
              <a:t>Kefrenova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i</a:t>
            </a:r>
            <a:r>
              <a:rPr lang="en-US" sz="1600" dirty="0">
                <a:cs typeface="Calibri"/>
              </a:rPr>
              <a:t> Mi- ´ </a:t>
            </a:r>
            <a:r>
              <a:rPr lang="en-US" sz="1600" dirty="0" err="1">
                <a:cs typeface="Calibri"/>
              </a:rPr>
              <a:t>kerinova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piramida</a:t>
            </a:r>
            <a:r>
              <a:rPr lang="en-US" sz="1600" dirty="0">
                <a:cs typeface="Calibri"/>
              </a:rPr>
              <a:t>). </a:t>
            </a:r>
            <a:endParaRPr lang="en-US" sz="1600">
              <a:cs typeface="Calibri"/>
            </a:endParaRPr>
          </a:p>
          <a:p>
            <a:r>
              <a:rPr lang="en-US" sz="1600" err="1">
                <a:cs typeface="Calibri"/>
              </a:rPr>
              <a:t>Piramidu</a:t>
            </a:r>
            <a:r>
              <a:rPr lang="en-US" sz="1600" dirty="0">
                <a:cs typeface="Calibri"/>
              </a:rPr>
              <a:t> </a:t>
            </a:r>
            <a:r>
              <a:rPr lang="en-US" sz="1600" err="1">
                <a:cs typeface="Calibri"/>
              </a:rPr>
              <a:t>nisu</a:t>
            </a:r>
            <a:r>
              <a:rPr lang="en-US" sz="1600" dirty="0">
                <a:cs typeface="Calibri"/>
              </a:rPr>
              <a:t> </a:t>
            </a:r>
            <a:r>
              <a:rPr lang="en-US" sz="1600" err="1">
                <a:cs typeface="Calibri"/>
              </a:rPr>
              <a:t>izgradili</a:t>
            </a:r>
            <a:r>
              <a:rPr lang="en-US" sz="1600" dirty="0">
                <a:cs typeface="Calibri"/>
              </a:rPr>
              <a:t> </a:t>
            </a:r>
            <a:r>
              <a:rPr lang="en-US" sz="1600" err="1">
                <a:cs typeface="Calibri"/>
              </a:rPr>
              <a:t>robovi</a:t>
            </a:r>
            <a:r>
              <a:rPr lang="en-US" sz="1600" dirty="0">
                <a:cs typeface="Calibri"/>
              </a:rPr>
              <a:t>, </a:t>
            </a:r>
            <a:r>
              <a:rPr lang="en-US" sz="1600" err="1">
                <a:cs typeface="Calibri"/>
              </a:rPr>
              <a:t>već</a:t>
            </a:r>
            <a:r>
              <a:rPr lang="en-US" sz="1600" dirty="0">
                <a:cs typeface="Calibri"/>
              </a:rPr>
              <a:t> dobro </a:t>
            </a:r>
            <a:r>
              <a:rPr lang="en-US" sz="1600" err="1">
                <a:cs typeface="Calibri"/>
              </a:rPr>
              <a:t>opskrbljeni</a:t>
            </a:r>
            <a:r>
              <a:rPr lang="en-US" sz="1600" dirty="0">
                <a:cs typeface="Calibri"/>
              </a:rPr>
              <a:t> </a:t>
            </a:r>
            <a:r>
              <a:rPr lang="en-US" sz="1600" err="1">
                <a:cs typeface="Calibri"/>
              </a:rPr>
              <a:t>i</a:t>
            </a:r>
            <a:r>
              <a:rPr lang="en-US" sz="1600" dirty="0">
                <a:cs typeface="Calibri"/>
              </a:rPr>
              <a:t> </a:t>
            </a:r>
            <a:r>
              <a:rPr lang="en-US" sz="1600" err="1">
                <a:cs typeface="Calibri"/>
              </a:rPr>
              <a:t>zbrinuti</a:t>
            </a:r>
            <a:r>
              <a:rPr lang="en-US" sz="1600" dirty="0">
                <a:cs typeface="Calibri"/>
              </a:rPr>
              <a:t> </a:t>
            </a:r>
            <a:r>
              <a:rPr lang="en-US" sz="1600" err="1">
                <a:cs typeface="Calibri"/>
              </a:rPr>
              <a:t>Egipćani</a:t>
            </a:r>
            <a:r>
              <a:rPr lang="en-US" sz="1600" dirty="0">
                <a:cs typeface="Calibri"/>
              </a:rPr>
              <a:t> koji </a:t>
            </a:r>
            <a:r>
              <a:rPr lang="en-US" sz="1600" err="1">
                <a:cs typeface="Calibri"/>
              </a:rPr>
              <a:t>su</a:t>
            </a:r>
            <a:r>
              <a:rPr lang="en-US" sz="1600" dirty="0">
                <a:cs typeface="Calibri"/>
              </a:rPr>
              <a:t> to </a:t>
            </a:r>
            <a:r>
              <a:rPr lang="en-US" sz="1600" err="1">
                <a:cs typeface="Calibri"/>
              </a:rPr>
              <a:t>smatrali</a:t>
            </a:r>
            <a:r>
              <a:rPr lang="en-US" sz="1600">
                <a:cs typeface="Calibri"/>
              </a:rPr>
              <a:t> </a:t>
            </a:r>
            <a:r>
              <a:rPr lang="en-US" sz="1600" err="1">
                <a:cs typeface="Calibri"/>
              </a:rPr>
              <a:t>čašću</a:t>
            </a:r>
            <a:endParaRPr lang="en-US" sz="1600" err="1">
              <a:ea typeface="Calibri"/>
              <a:cs typeface="Calibri"/>
            </a:endParaRPr>
          </a:p>
          <a:p>
            <a:r>
              <a:rPr lang="en-US" sz="1600" err="1">
                <a:ea typeface="Calibri"/>
                <a:cs typeface="Calibri"/>
              </a:rPr>
              <a:t>Smatra</a:t>
            </a:r>
            <a:r>
              <a:rPr lang="en-US" sz="1600" dirty="0">
                <a:ea typeface="Calibri"/>
                <a:cs typeface="Calibri"/>
              </a:rPr>
              <a:t> se da je </a:t>
            </a:r>
            <a:r>
              <a:rPr lang="en-US" sz="1600" err="1">
                <a:ea typeface="Calibri"/>
                <a:cs typeface="Calibri"/>
              </a:rPr>
              <a:t>oko</a:t>
            </a:r>
            <a:r>
              <a:rPr lang="en-US" sz="1600" dirty="0">
                <a:ea typeface="Calibri"/>
                <a:cs typeface="Calibri"/>
              </a:rPr>
              <a:t> </a:t>
            </a:r>
            <a:r>
              <a:rPr lang="en-US" sz="1600" b="1" dirty="0">
                <a:ea typeface="Calibri"/>
                <a:cs typeface="Calibri"/>
              </a:rPr>
              <a:t>400 000 </a:t>
            </a:r>
            <a:r>
              <a:rPr lang="en-US" sz="1600" err="1">
                <a:ea typeface="Calibri"/>
                <a:cs typeface="Calibri"/>
              </a:rPr>
              <a:t>ljudi</a:t>
            </a:r>
            <a:r>
              <a:rPr lang="en-US" sz="1600" dirty="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gradilo</a:t>
            </a:r>
            <a:r>
              <a:rPr lang="en-US" sz="1600" dirty="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Keopsovu</a:t>
            </a:r>
            <a:r>
              <a:rPr lang="en-US" sz="1600" dirty="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piramidu</a:t>
            </a:r>
            <a:r>
              <a:rPr lang="en-US" sz="1600" dirty="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punih</a:t>
            </a:r>
            <a:r>
              <a:rPr lang="en-US" sz="1600" dirty="0">
                <a:ea typeface="Calibri"/>
                <a:cs typeface="Calibri"/>
              </a:rPr>
              <a:t> </a:t>
            </a:r>
            <a:r>
              <a:rPr lang="en-US" sz="1600" b="1" dirty="0">
                <a:ea typeface="Calibri"/>
                <a:cs typeface="Calibri"/>
              </a:rPr>
              <a:t>20</a:t>
            </a:r>
            <a:r>
              <a:rPr lang="en-US" sz="1600" dirty="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godina</a:t>
            </a:r>
            <a:endParaRPr lang="en-US" sz="1600">
              <a:ea typeface="Calibri"/>
              <a:cs typeface="Calibri"/>
            </a:endParaRPr>
          </a:p>
          <a:p>
            <a:r>
              <a:rPr lang="en-US" sz="1600" err="1">
                <a:ea typeface="+mn-lt"/>
                <a:cs typeface="+mn-lt"/>
              </a:rPr>
              <a:t>Blokovi</a:t>
            </a:r>
            <a:r>
              <a:rPr lang="en-US" sz="1600" dirty="0">
                <a:ea typeface="+mn-lt"/>
                <a:cs typeface="+mn-lt"/>
              </a:rPr>
              <a:t> od </a:t>
            </a:r>
            <a:r>
              <a:rPr lang="en-US" sz="1600" err="1">
                <a:ea typeface="+mn-lt"/>
                <a:cs typeface="+mn-lt"/>
              </a:rPr>
              <a:t>vapnenca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i</a:t>
            </a:r>
            <a:r>
              <a:rPr lang="en-US" sz="1600" dirty="0">
                <a:ea typeface="+mn-lt"/>
                <a:cs typeface="+mn-lt"/>
              </a:rPr>
              <a:t> granita  </a:t>
            </a:r>
            <a:r>
              <a:rPr lang="en-US" sz="1600" err="1">
                <a:ea typeface="+mn-lt"/>
                <a:cs typeface="+mn-lt"/>
              </a:rPr>
              <a:t>vađeni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su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iz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kamenoloma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na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lijevoj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obali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Nila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te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dopremani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čamcima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niz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rijeku</a:t>
            </a:r>
            <a:r>
              <a:rPr lang="en-US" sz="1600" dirty="0">
                <a:ea typeface="+mn-lt"/>
                <a:cs typeface="+mn-lt"/>
              </a:rPr>
              <a:t>. To se </a:t>
            </a:r>
            <a:r>
              <a:rPr lang="en-US" sz="1600" err="1">
                <a:ea typeface="+mn-lt"/>
                <a:cs typeface="+mn-lt"/>
              </a:rPr>
              <a:t>moglo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raditi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jedino</a:t>
            </a:r>
            <a:r>
              <a:rPr lang="en-US" sz="1600" dirty="0">
                <a:ea typeface="+mn-lt"/>
                <a:cs typeface="+mn-lt"/>
              </a:rPr>
              <a:t> u </a:t>
            </a:r>
            <a:r>
              <a:rPr lang="en-US" sz="1600" err="1">
                <a:ea typeface="+mn-lt"/>
                <a:cs typeface="+mn-lt"/>
              </a:rPr>
              <a:t>proljeće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err="1">
                <a:ea typeface="+mn-lt"/>
                <a:cs typeface="+mn-lt"/>
              </a:rPr>
              <a:t>kada</a:t>
            </a:r>
            <a:r>
              <a:rPr lang="en-US" sz="1600" dirty="0">
                <a:ea typeface="+mn-lt"/>
                <a:cs typeface="+mn-lt"/>
              </a:rPr>
              <a:t> se Nil </a:t>
            </a:r>
            <a:r>
              <a:rPr lang="en-US" sz="1600" err="1">
                <a:ea typeface="+mn-lt"/>
                <a:cs typeface="+mn-lt"/>
              </a:rPr>
              <a:t>izlijevao</a:t>
            </a:r>
            <a:r>
              <a:rPr lang="en-US" sz="1600" dirty="0">
                <a:ea typeface="+mn-lt"/>
                <a:cs typeface="+mn-lt"/>
              </a:rPr>
              <a:t>. </a:t>
            </a:r>
            <a:r>
              <a:rPr lang="en-US" sz="1600" err="1">
                <a:ea typeface="+mn-lt"/>
                <a:cs typeface="+mn-lt"/>
              </a:rPr>
              <a:t>Trebalo</a:t>
            </a:r>
            <a:r>
              <a:rPr lang="en-US" sz="1600" dirty="0">
                <a:ea typeface="+mn-lt"/>
                <a:cs typeface="+mn-lt"/>
              </a:rPr>
              <a:t> je</a:t>
            </a:r>
            <a:r>
              <a:rPr lang="en-US" sz="1600" b="1" dirty="0">
                <a:ea typeface="+mn-lt"/>
                <a:cs typeface="+mn-lt"/>
              </a:rPr>
              <a:t> 20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godina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oko</a:t>
            </a:r>
            <a:r>
              <a:rPr lang="en-US" sz="1600" b="1" dirty="0">
                <a:ea typeface="+mn-lt"/>
                <a:cs typeface="+mn-lt"/>
              </a:rPr>
              <a:t> 500 000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plovidbi</a:t>
            </a:r>
            <a:r>
              <a:rPr lang="en-US" sz="1600" dirty="0">
                <a:ea typeface="+mn-lt"/>
                <a:cs typeface="+mn-lt"/>
              </a:rPr>
              <a:t> da se </a:t>
            </a:r>
            <a:r>
              <a:rPr lang="en-US" sz="1600" err="1">
                <a:ea typeface="+mn-lt"/>
                <a:cs typeface="+mn-lt"/>
              </a:rPr>
              <a:t>donese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potrebna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količina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kamenih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blokova</a:t>
            </a:r>
            <a:r>
              <a:rPr lang="en-US" sz="1600" dirty="0">
                <a:ea typeface="+mn-lt"/>
                <a:cs typeface="+mn-lt"/>
              </a:rPr>
              <a:t>.</a:t>
            </a:r>
            <a:endParaRPr lang="en-US" sz="1600" dirty="0">
              <a:ea typeface="Calibri" panose="020F0502020204030204"/>
              <a:cs typeface="Calibri"/>
            </a:endParaRPr>
          </a:p>
          <a:p>
            <a:endParaRPr lang="en-US" sz="1600">
              <a:ea typeface="Calibri" panose="020F0502020204030204"/>
              <a:cs typeface="Calibri"/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70002A7B-6184-BB17-D19B-86AC23CAD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19367" y="2692162"/>
            <a:ext cx="4788505" cy="2741419"/>
          </a:xfrm>
          <a:prstGeom prst="rect">
            <a:avLst/>
          </a:prstGeom>
        </p:spPr>
      </p:pic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592B90-D4FA-4950-241B-BD237521EC66}"/>
              </a:ext>
            </a:extLst>
          </p:cNvPr>
          <p:cNvSpPr txBox="1"/>
          <p:nvPr/>
        </p:nvSpPr>
        <p:spPr>
          <a:xfrm>
            <a:off x="9306628" y="5233526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6191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CDE61E0-D3E4-0636-63F1-395515AB99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667" r="9090" b="-1"/>
          <a:stretch/>
        </p:blipFill>
        <p:spPr>
          <a:xfrm>
            <a:off x="3636199" y="10"/>
            <a:ext cx="8669532" cy="6857990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848E24-5C42-B601-4AA7-80E75EBC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>
                <a:cs typeface="Calibri Light"/>
              </a:rPr>
              <a:t>Mjere Keopsove piramide</a:t>
            </a:r>
            <a:endParaRPr lang="en-US" sz="2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1E41E-9675-9CAE-CBA6-7FAF78106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6676885" cy="38082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err="1">
                <a:cs typeface="Calibri"/>
              </a:rPr>
              <a:t>Prvotna</a:t>
            </a:r>
            <a:r>
              <a:rPr lang="en-US" sz="1800" dirty="0">
                <a:cs typeface="Calibri"/>
              </a:rPr>
              <a:t> </a:t>
            </a:r>
            <a:r>
              <a:rPr lang="en-US" sz="1800" err="1">
                <a:cs typeface="Calibri"/>
              </a:rPr>
              <a:t>visina</a:t>
            </a:r>
            <a:r>
              <a:rPr lang="en-US" sz="1800" dirty="0">
                <a:cs typeface="Calibri"/>
              </a:rPr>
              <a:t> je </a:t>
            </a:r>
            <a:r>
              <a:rPr lang="en-US" sz="1800" err="1">
                <a:cs typeface="Calibri"/>
              </a:rPr>
              <a:t>bila</a:t>
            </a:r>
            <a:r>
              <a:rPr lang="en-US" sz="1800" dirty="0">
                <a:cs typeface="Calibri"/>
              </a:rPr>
              <a:t> 146,7 </a:t>
            </a:r>
            <a:r>
              <a:rPr lang="en-US" sz="1800" err="1">
                <a:cs typeface="Calibri"/>
              </a:rPr>
              <a:t>metara</a:t>
            </a:r>
            <a:endParaRPr lang="en-US" sz="1800">
              <a:ea typeface="Calibri"/>
              <a:cs typeface="Calibri"/>
            </a:endParaRPr>
          </a:p>
          <a:p>
            <a:r>
              <a:rPr lang="en-US" sz="1800" dirty="0">
                <a:cs typeface="Calibri"/>
              </a:rPr>
              <a:t>Baza </a:t>
            </a:r>
            <a:r>
              <a:rPr lang="en-US" sz="1800" err="1">
                <a:cs typeface="Calibri"/>
              </a:rPr>
              <a:t>piramide</a:t>
            </a:r>
            <a:r>
              <a:rPr lang="en-US" sz="1800" dirty="0">
                <a:cs typeface="Calibri"/>
              </a:rPr>
              <a:t> je </a:t>
            </a:r>
            <a:r>
              <a:rPr lang="en-US" sz="1800" err="1">
                <a:cs typeface="Calibri"/>
              </a:rPr>
              <a:t>kvadrat</a:t>
            </a:r>
            <a:r>
              <a:rPr lang="en-US" sz="1800" dirty="0">
                <a:cs typeface="Calibri"/>
              </a:rPr>
              <a:t>, a </a:t>
            </a:r>
            <a:r>
              <a:rPr lang="en-US" sz="1800" err="1">
                <a:cs typeface="Calibri"/>
              </a:rPr>
              <a:t>najveće</a:t>
            </a:r>
            <a:r>
              <a:rPr lang="en-US" sz="1800" dirty="0">
                <a:cs typeface="Calibri"/>
              </a:rPr>
              <a:t> </a:t>
            </a:r>
            <a:r>
              <a:rPr lang="en-US" sz="1800" err="1">
                <a:cs typeface="Calibri"/>
              </a:rPr>
              <a:t>odstupanje</a:t>
            </a:r>
            <a:r>
              <a:rPr lang="en-US" sz="1800" dirty="0">
                <a:cs typeface="Calibri"/>
              </a:rPr>
              <a:t> </a:t>
            </a:r>
            <a:r>
              <a:rPr lang="en-US" sz="1800" err="1">
                <a:cs typeface="Calibri"/>
              </a:rPr>
              <a:t>između</a:t>
            </a:r>
            <a:r>
              <a:rPr lang="en-US" sz="1800" dirty="0">
                <a:cs typeface="Calibri"/>
              </a:rPr>
              <a:t> </a:t>
            </a:r>
            <a:r>
              <a:rPr lang="en-US" sz="1800" err="1">
                <a:cs typeface="Calibri"/>
              </a:rPr>
              <a:t>stranica</a:t>
            </a:r>
            <a:r>
              <a:rPr lang="en-US" sz="1800" dirty="0">
                <a:cs typeface="Calibri"/>
              </a:rPr>
              <a:t> </a:t>
            </a:r>
            <a:r>
              <a:rPr lang="en-US" sz="1800" err="1">
                <a:cs typeface="Calibri"/>
              </a:rPr>
              <a:t>baze</a:t>
            </a:r>
            <a:r>
              <a:rPr lang="en-US" sz="1800" dirty="0">
                <a:cs typeface="Calibri"/>
              </a:rPr>
              <a:t> </a:t>
            </a:r>
            <a:r>
              <a:rPr lang="en-US" sz="1800" err="1">
                <a:cs typeface="Calibri"/>
              </a:rPr>
              <a:t>koje</a:t>
            </a:r>
            <a:r>
              <a:rPr lang="en-US" sz="1800" dirty="0">
                <a:cs typeface="Calibri"/>
              </a:rPr>
              <a:t> </a:t>
            </a:r>
            <a:r>
              <a:rPr lang="en-US" sz="1800" err="1">
                <a:cs typeface="Calibri"/>
              </a:rPr>
              <a:t>su</a:t>
            </a:r>
            <a:r>
              <a:rPr lang="en-US" sz="1800" dirty="0">
                <a:cs typeface="Calibri"/>
              </a:rPr>
              <a:t> </a:t>
            </a:r>
            <a:r>
              <a:rPr lang="en-US" sz="1800" err="1">
                <a:cs typeface="Calibri"/>
              </a:rPr>
              <a:t>duge</a:t>
            </a:r>
            <a:r>
              <a:rPr lang="en-US" sz="1800" dirty="0">
                <a:cs typeface="Calibri"/>
              </a:rPr>
              <a:t> 230 </a:t>
            </a:r>
            <a:r>
              <a:rPr lang="en-US" sz="1800" err="1">
                <a:cs typeface="Calibri"/>
              </a:rPr>
              <a:t>metara</a:t>
            </a:r>
            <a:r>
              <a:rPr lang="en-US" sz="1800" dirty="0">
                <a:cs typeface="Calibri"/>
              </a:rPr>
              <a:t> je 20 </a:t>
            </a:r>
            <a:r>
              <a:rPr lang="en-US" sz="1800" err="1">
                <a:cs typeface="Calibri"/>
              </a:rPr>
              <a:t>centimetara</a:t>
            </a:r>
            <a:r>
              <a:rPr lang="en-US" sz="1800" dirty="0">
                <a:cs typeface="Calibri"/>
              </a:rPr>
              <a:t> </a:t>
            </a:r>
            <a:r>
              <a:rPr lang="en-US" sz="1800" err="1">
                <a:cs typeface="Calibri"/>
              </a:rPr>
              <a:t>tj</a:t>
            </a:r>
            <a:r>
              <a:rPr lang="en-US" sz="1800" dirty="0">
                <a:cs typeface="Calibri"/>
              </a:rPr>
              <a:t>. 0,09%</a:t>
            </a:r>
            <a:endParaRPr lang="en-US" sz="1800" dirty="0">
              <a:ea typeface="Calibri"/>
              <a:cs typeface="Calibri"/>
            </a:endParaRPr>
          </a:p>
          <a:p>
            <a:r>
              <a:rPr lang="en-US" sz="1800" err="1">
                <a:ea typeface="Calibri"/>
                <a:cs typeface="Calibri"/>
              </a:rPr>
              <a:t>Točnost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err="1">
                <a:ea typeface="Calibri"/>
                <a:cs typeface="Calibri"/>
              </a:rPr>
              <a:t>orijentacije</a:t>
            </a:r>
            <a:r>
              <a:rPr lang="en-US" sz="1800" dirty="0">
                <a:ea typeface="Calibri"/>
                <a:cs typeface="Calibri"/>
              </a:rPr>
              <a:t> S-J-I-Z </a:t>
            </a:r>
            <a:r>
              <a:rPr lang="en-US" sz="1800" err="1">
                <a:ea typeface="Calibri"/>
                <a:cs typeface="Calibri"/>
              </a:rPr>
              <a:t>odstupa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err="1">
                <a:ea typeface="Calibri"/>
                <a:cs typeface="Calibri"/>
              </a:rPr>
              <a:t>samo</a:t>
            </a:r>
            <a:r>
              <a:rPr lang="en-US" sz="1800" dirty="0">
                <a:ea typeface="Calibri"/>
                <a:cs typeface="Calibri"/>
              </a:rPr>
              <a:t> za 0,06% (</a:t>
            </a:r>
            <a:r>
              <a:rPr lang="en-US" sz="1800" err="1">
                <a:ea typeface="Calibri"/>
                <a:cs typeface="Calibri"/>
              </a:rPr>
              <a:t>može</a:t>
            </a:r>
            <a:r>
              <a:rPr lang="en-US" sz="1800" dirty="0">
                <a:ea typeface="Calibri"/>
                <a:cs typeface="Calibri"/>
              </a:rPr>
              <a:t> se </a:t>
            </a:r>
            <a:r>
              <a:rPr lang="en-US" sz="1800" err="1">
                <a:ea typeface="Calibri"/>
                <a:cs typeface="Calibri"/>
              </a:rPr>
              <a:t>ostvariti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err="1">
                <a:ea typeface="Calibri"/>
                <a:cs typeface="Calibri"/>
              </a:rPr>
              <a:t>samo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err="1">
                <a:ea typeface="Calibri"/>
                <a:cs typeface="Calibri"/>
              </a:rPr>
              <a:t>uz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err="1">
                <a:ea typeface="Calibri"/>
                <a:cs typeface="Calibri"/>
              </a:rPr>
              <a:t>pomoću</a:t>
            </a:r>
            <a:r>
              <a:rPr lang="en-US" sz="1800" dirty="0">
                <a:ea typeface="Calibri"/>
                <a:cs typeface="Calibri"/>
              </a:rPr>
              <a:t> </a:t>
            </a:r>
            <a:r>
              <a:rPr lang="en-US" sz="1800" err="1">
                <a:ea typeface="Calibri"/>
                <a:cs typeface="Calibri"/>
              </a:rPr>
              <a:t>laserske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err="1">
                <a:ea typeface="Calibri"/>
                <a:cs typeface="Calibri"/>
              </a:rPr>
              <a:t>tehnologije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err="1">
                <a:ea typeface="Calibri"/>
                <a:cs typeface="Calibri"/>
              </a:rPr>
              <a:t>i</a:t>
            </a:r>
            <a:r>
              <a:rPr lang="en-US" sz="1800" dirty="0">
                <a:ea typeface="Calibri"/>
                <a:cs typeface="Calibri"/>
              </a:rPr>
              <a:t> dobro </a:t>
            </a:r>
            <a:r>
              <a:rPr lang="en-US" sz="1800" err="1">
                <a:ea typeface="Calibri"/>
                <a:cs typeface="Calibri"/>
              </a:rPr>
              <a:t>poznavanje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err="1">
                <a:ea typeface="Calibri"/>
                <a:cs typeface="Calibri"/>
              </a:rPr>
              <a:t>astronomije</a:t>
            </a:r>
            <a:r>
              <a:rPr lang="en-US" sz="1800" dirty="0">
                <a:ea typeface="Calibri"/>
                <a:cs typeface="Calibri"/>
              </a:rPr>
              <a:t>)</a:t>
            </a:r>
          </a:p>
          <a:p>
            <a:r>
              <a:rPr lang="en-US" sz="1800" dirty="0" err="1">
                <a:cs typeface="Calibri"/>
              </a:rPr>
              <a:t>Prostire</a:t>
            </a:r>
            <a:r>
              <a:rPr lang="en-US" sz="1800" dirty="0">
                <a:cs typeface="Calibri"/>
              </a:rPr>
              <a:t> se </a:t>
            </a:r>
            <a:r>
              <a:rPr lang="en-US" sz="1800" dirty="0" err="1">
                <a:cs typeface="Calibri"/>
              </a:rPr>
              <a:t>na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površini</a:t>
            </a:r>
            <a:r>
              <a:rPr lang="en-US" sz="1800" dirty="0">
                <a:cs typeface="Calibri"/>
              </a:rPr>
              <a:t> od 53 000 </a:t>
            </a:r>
            <a:r>
              <a:rPr lang="en-US" sz="1800" dirty="0" err="1">
                <a:cs typeface="Calibri"/>
              </a:rPr>
              <a:t>metara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kvadratnih</a:t>
            </a:r>
            <a:endParaRPr lang="en-US" sz="1800" dirty="0">
              <a:ea typeface="Calibri"/>
              <a:cs typeface="Calibri"/>
            </a:endParaRPr>
          </a:p>
          <a:p>
            <a:r>
              <a:rPr lang="en-US" sz="1800" dirty="0">
                <a:cs typeface="Calibri"/>
              </a:rPr>
              <a:t>Volumen </a:t>
            </a:r>
            <a:r>
              <a:rPr lang="en-US" sz="1800" err="1">
                <a:cs typeface="Calibri"/>
              </a:rPr>
              <a:t>joj</a:t>
            </a:r>
            <a:r>
              <a:rPr lang="en-US" sz="1800" dirty="0">
                <a:cs typeface="Calibri"/>
              </a:rPr>
              <a:t> se </a:t>
            </a:r>
            <a:r>
              <a:rPr lang="en-US" sz="1800" err="1">
                <a:cs typeface="Calibri"/>
              </a:rPr>
              <a:t>procjenjuje</a:t>
            </a:r>
            <a:r>
              <a:rPr lang="en-US" sz="1800" dirty="0">
                <a:cs typeface="Calibri"/>
              </a:rPr>
              <a:t> </a:t>
            </a:r>
            <a:r>
              <a:rPr lang="en-US" sz="1800" err="1">
                <a:cs typeface="Calibri"/>
              </a:rPr>
              <a:t>na</a:t>
            </a:r>
            <a:r>
              <a:rPr lang="en-US" sz="1800" dirty="0">
                <a:cs typeface="Calibri"/>
              </a:rPr>
              <a:t> 2,6 </a:t>
            </a:r>
            <a:r>
              <a:rPr lang="en-US" sz="1800" err="1">
                <a:cs typeface="Calibri"/>
              </a:rPr>
              <a:t>kubnih</a:t>
            </a:r>
            <a:r>
              <a:rPr lang="en-US" sz="1800" dirty="0">
                <a:cs typeface="Calibri"/>
              </a:rPr>
              <a:t> </a:t>
            </a:r>
            <a:r>
              <a:rPr lang="en-US" sz="1800" err="1">
                <a:cs typeface="Calibri"/>
              </a:rPr>
              <a:t>metara</a:t>
            </a:r>
            <a:endParaRPr lang="en-US" sz="1800">
              <a:ea typeface="Calibri"/>
              <a:cs typeface="Calibri"/>
            </a:endParaRPr>
          </a:p>
          <a:p>
            <a:r>
              <a:rPr lang="en-US" sz="1800" dirty="0">
                <a:cs typeface="Calibri"/>
              </a:rPr>
              <a:t>Masa </a:t>
            </a:r>
            <a:r>
              <a:rPr lang="en-US" sz="1800" dirty="0" err="1">
                <a:cs typeface="Calibri"/>
              </a:rPr>
              <a:t>iznosi</a:t>
            </a:r>
            <a:r>
              <a:rPr lang="en-US" sz="1800" dirty="0">
                <a:cs typeface="Calibri"/>
              </a:rPr>
              <a:t> 6,3 </a:t>
            </a:r>
            <a:r>
              <a:rPr lang="en-US" sz="1800" dirty="0" err="1">
                <a:cs typeface="Calibri"/>
              </a:rPr>
              <a:t>milijuna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tona</a:t>
            </a:r>
            <a:endParaRPr lang="en-US" sz="1800" dirty="0">
              <a:ea typeface="Calibri"/>
              <a:cs typeface="Calibri"/>
            </a:endParaRPr>
          </a:p>
          <a:p>
            <a:r>
              <a:rPr lang="en-US" sz="1800" dirty="0">
                <a:cs typeface="Calibri"/>
              </a:rPr>
              <a:t>U </a:t>
            </a:r>
            <a:r>
              <a:rPr lang="en-US" sz="1800" err="1">
                <a:cs typeface="Calibri"/>
              </a:rPr>
              <a:t>izmjerima</a:t>
            </a:r>
            <a:r>
              <a:rPr lang="en-US" sz="1800" dirty="0">
                <a:cs typeface="Calibri"/>
              </a:rPr>
              <a:t> se </a:t>
            </a:r>
            <a:r>
              <a:rPr lang="en-US" sz="1800" err="1">
                <a:cs typeface="Calibri"/>
              </a:rPr>
              <a:t>često</a:t>
            </a:r>
            <a:r>
              <a:rPr lang="en-US" sz="1800" dirty="0">
                <a:cs typeface="Calibri"/>
              </a:rPr>
              <a:t> </a:t>
            </a:r>
            <a:r>
              <a:rPr lang="en-US" sz="1800" err="1">
                <a:cs typeface="Calibri"/>
              </a:rPr>
              <a:t>pojavljuju</a:t>
            </a:r>
            <a:r>
              <a:rPr lang="en-US" sz="1800" dirty="0">
                <a:cs typeface="Calibri"/>
              </a:rPr>
              <a:t> </a:t>
            </a:r>
            <a:r>
              <a:rPr lang="en-US" sz="1800" err="1">
                <a:cs typeface="Calibri"/>
              </a:rPr>
              <a:t>broj</a:t>
            </a:r>
            <a:r>
              <a:rPr lang="en-US" sz="1800" dirty="0">
                <a:cs typeface="Calibri"/>
              </a:rPr>
              <a:t> pi(π) 3,141  </a:t>
            </a:r>
            <a:r>
              <a:rPr lang="en-US" sz="1800" err="1">
                <a:cs typeface="Calibri"/>
              </a:rPr>
              <a:t>i</a:t>
            </a:r>
            <a:r>
              <a:rPr lang="en-US" sz="1800" dirty="0">
                <a:cs typeface="Calibri"/>
              </a:rPr>
              <a:t> fi(φ) 1,618</a:t>
            </a:r>
            <a:endParaRPr lang="en-US" sz="1800" dirty="0">
              <a:ea typeface="Calibri"/>
              <a:cs typeface="Calibri"/>
            </a:endParaRPr>
          </a:p>
          <a:p>
            <a:endParaRPr lang="en-US" sz="120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FB2C56-2B2B-2FA8-0C1C-96ECF3E2AA5C}"/>
              </a:ext>
            </a:extLst>
          </p:cNvPr>
          <p:cNvSpPr txBox="1"/>
          <p:nvPr/>
        </p:nvSpPr>
        <p:spPr>
          <a:xfrm>
            <a:off x="9990756" y="6657945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7816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069118-9F73-6AD1-F435-9C91FEB55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62689" cy="98844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ea typeface="Calibri Light"/>
                <a:cs typeface="Calibri Light"/>
              </a:rPr>
              <a:t>Matematičke</a:t>
            </a:r>
            <a:r>
              <a:rPr lang="en-US" dirty="0">
                <a:ea typeface="Calibri Light"/>
                <a:cs typeface="Calibri Light"/>
              </a:rPr>
              <a:t> </a:t>
            </a:r>
            <a:r>
              <a:rPr lang="en-US" dirty="0" err="1">
                <a:ea typeface="Calibri Light"/>
                <a:cs typeface="Calibri Light"/>
              </a:rPr>
              <a:t>i</a:t>
            </a:r>
            <a:r>
              <a:rPr lang="en-US" dirty="0">
                <a:ea typeface="Calibri Light"/>
                <a:cs typeface="Calibri Light"/>
              </a:rPr>
              <a:t> </a:t>
            </a:r>
            <a:r>
              <a:rPr lang="en-US" dirty="0" err="1">
                <a:ea typeface="Calibri Light"/>
                <a:cs typeface="Calibri Light"/>
              </a:rPr>
              <a:t>druge</a:t>
            </a:r>
            <a:r>
              <a:rPr lang="en-US" dirty="0">
                <a:ea typeface="Calibri Light"/>
                <a:cs typeface="Calibri Light"/>
              </a:rPr>
              <a:t> </a:t>
            </a:r>
            <a:r>
              <a:rPr lang="en-US" dirty="0" err="1">
                <a:ea typeface="Calibri Light" panose="020F0302020204030204"/>
                <a:cs typeface="Calibri Light" panose="020F0302020204030204"/>
              </a:rPr>
              <a:t>zanimljivosti</a:t>
            </a:r>
            <a:endParaRPr lang="en-US" dirty="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0D272-786D-A20F-CAA2-DB38700FA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7238"/>
            <a:ext cx="5688694" cy="409778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err="1">
                <a:ea typeface="Calibri"/>
                <a:cs typeface="Calibri"/>
              </a:rPr>
              <a:t>Svaka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strana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piramide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okrenuta</a:t>
            </a:r>
            <a:r>
              <a:rPr lang="en-US" sz="2400" dirty="0">
                <a:ea typeface="Calibri"/>
                <a:cs typeface="Calibri"/>
              </a:rPr>
              <a:t> je </a:t>
            </a:r>
            <a:r>
              <a:rPr lang="en-US" sz="2400" err="1">
                <a:ea typeface="Calibri"/>
                <a:cs typeface="Calibri"/>
              </a:rPr>
              <a:t>prema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jednoj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strani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svijeta</a:t>
            </a:r>
            <a:endParaRPr lang="en-US" sz="2400">
              <a:ea typeface="Calibri"/>
              <a:cs typeface="Calibri"/>
            </a:endParaRPr>
          </a:p>
          <a:p>
            <a:r>
              <a:rPr lang="en-US" sz="2400" dirty="0">
                <a:ea typeface="+mn-lt"/>
                <a:cs typeface="+mn-lt"/>
              </a:rPr>
              <a:t>Piramida je </a:t>
            </a:r>
            <a:r>
              <a:rPr lang="en-US" sz="2400" dirty="0" err="1">
                <a:ea typeface="+mn-lt"/>
                <a:cs typeface="+mn-lt"/>
              </a:rPr>
              <a:t>divovski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pješčani</a:t>
            </a:r>
            <a:r>
              <a:rPr lang="en-US" sz="2400" dirty="0">
                <a:ea typeface="+mn-lt"/>
                <a:cs typeface="+mn-lt"/>
              </a:rPr>
              <a:t> sat. </a:t>
            </a:r>
            <a:r>
              <a:rPr lang="en-US" sz="2400" dirty="0" err="1">
                <a:ea typeface="+mn-lt"/>
                <a:cs typeface="+mn-lt"/>
              </a:rPr>
              <a:t>Sjenke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koje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stvara</a:t>
            </a:r>
            <a:r>
              <a:rPr lang="en-US" sz="2400" dirty="0">
                <a:ea typeface="+mn-lt"/>
                <a:cs typeface="+mn-lt"/>
              </a:rPr>
              <a:t> od </a:t>
            </a:r>
            <a:r>
              <a:rPr lang="en-US" sz="2400" dirty="0" err="1">
                <a:ea typeface="+mn-lt"/>
                <a:cs typeface="+mn-lt"/>
              </a:rPr>
              <a:t>sredine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listopada</a:t>
            </a:r>
            <a:r>
              <a:rPr lang="en-US" sz="2400" dirty="0">
                <a:ea typeface="+mn-lt"/>
                <a:cs typeface="+mn-lt"/>
              </a:rPr>
              <a:t> do </a:t>
            </a:r>
            <a:r>
              <a:rPr lang="en-US" sz="2400" dirty="0" err="1">
                <a:ea typeface="+mn-lt"/>
                <a:cs typeface="+mn-lt"/>
              </a:rPr>
              <a:t>početka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ožujka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pokazuju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godišnja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doba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dužinu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godine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err="1">
                <a:ea typeface="+mn-lt"/>
                <a:cs typeface="+mn-lt"/>
              </a:rPr>
              <a:t>Dužina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kamenih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ploča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koje</a:t>
            </a:r>
            <a:r>
              <a:rPr lang="en-US" sz="2400" dirty="0">
                <a:ea typeface="+mn-lt"/>
                <a:cs typeface="+mn-lt"/>
              </a:rPr>
              <a:t> se </a:t>
            </a:r>
            <a:r>
              <a:rPr lang="en-US" sz="2400" err="1">
                <a:ea typeface="+mn-lt"/>
                <a:cs typeface="+mn-lt"/>
              </a:rPr>
              <a:t>nalaze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oko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piramide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odgovaraju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dužini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sjene</a:t>
            </a:r>
            <a:r>
              <a:rPr lang="en-US" sz="2400" dirty="0">
                <a:ea typeface="+mn-lt"/>
                <a:cs typeface="+mn-lt"/>
              </a:rPr>
              <a:t> u </a:t>
            </a:r>
            <a:r>
              <a:rPr lang="en-US" sz="2400" err="1">
                <a:ea typeface="+mn-lt"/>
                <a:cs typeface="+mn-lt"/>
              </a:rPr>
              <a:t>jednom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danu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en-US" sz="2400" dirty="0">
              <a:ea typeface="Calibri"/>
              <a:cs typeface="Calibri"/>
            </a:endParaRPr>
          </a:p>
          <a:p>
            <a:endParaRPr lang="en-US" sz="1700" dirty="0">
              <a:ea typeface="Calibri"/>
              <a:cs typeface="Calibri"/>
            </a:endParaRPr>
          </a:p>
        </p:txBody>
      </p:sp>
      <p:pic>
        <p:nvPicPr>
          <p:cNvPr id="4" name="Picture 4" descr="Free illustration: Mathematics, Calculation, Pay - Free Image on ...">
            <a:extLst>
              <a:ext uri="{FF2B5EF4-FFF2-40B4-BE49-F238E27FC236}">
                <a16:creationId xmlns:a16="http://schemas.microsoft.com/office/drawing/2014/main" id="{347703EA-5FBC-A725-51DF-4DBA9A2CD5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07" r="9852" b="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8036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Mathematics Formula Physics · Free image on Pixabay">
            <a:extLst>
              <a:ext uri="{FF2B5EF4-FFF2-40B4-BE49-F238E27FC236}">
                <a16:creationId xmlns:a16="http://schemas.microsoft.com/office/drawing/2014/main" id="{C604F2B1-951D-4470-A3F5-51B5ABED02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14" r="23739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850FB8-9068-280F-AA0C-23D9366D8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3400">
                <a:ea typeface="Calibri Light"/>
                <a:cs typeface="Calibri Light"/>
              </a:rPr>
              <a:t>Matematičke i druge zanimljivosti</a:t>
            </a:r>
            <a:endParaRPr lang="en-US" sz="3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95905-D185-E833-738A-5414A84DD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1" y="2434201"/>
            <a:ext cx="5890017" cy="37427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err="1">
                <a:ea typeface="Calibri"/>
                <a:cs typeface="Calibri"/>
              </a:rPr>
              <a:t>Udaljenost</a:t>
            </a:r>
            <a:r>
              <a:rPr lang="en-US" sz="2200" dirty="0">
                <a:ea typeface="Calibri"/>
                <a:cs typeface="Calibri"/>
              </a:rPr>
              <a:t> </a:t>
            </a:r>
            <a:r>
              <a:rPr lang="en-US" sz="2200" err="1">
                <a:ea typeface="Calibri"/>
                <a:cs typeface="Calibri"/>
              </a:rPr>
              <a:t>Velike</a:t>
            </a:r>
            <a:r>
              <a:rPr lang="en-US" sz="2200" dirty="0">
                <a:ea typeface="Calibri"/>
                <a:cs typeface="Calibri"/>
              </a:rPr>
              <a:t> </a:t>
            </a:r>
            <a:r>
              <a:rPr lang="en-US" sz="2200" err="1">
                <a:ea typeface="Calibri"/>
                <a:cs typeface="Calibri"/>
              </a:rPr>
              <a:t>piramide</a:t>
            </a:r>
            <a:r>
              <a:rPr lang="en-US" sz="2200" dirty="0">
                <a:ea typeface="Calibri"/>
                <a:cs typeface="Calibri"/>
              </a:rPr>
              <a:t> od </a:t>
            </a:r>
            <a:r>
              <a:rPr lang="en-US" sz="2200" err="1">
                <a:ea typeface="Calibri"/>
                <a:cs typeface="Calibri"/>
              </a:rPr>
              <a:t>središta</a:t>
            </a:r>
            <a:r>
              <a:rPr lang="en-US" sz="2200" dirty="0">
                <a:ea typeface="Calibri"/>
                <a:cs typeface="Calibri"/>
              </a:rPr>
              <a:t> </a:t>
            </a:r>
            <a:r>
              <a:rPr lang="en-US" sz="2200" err="1">
                <a:ea typeface="Calibri"/>
                <a:cs typeface="Calibri"/>
              </a:rPr>
              <a:t>Zemlje</a:t>
            </a:r>
            <a:r>
              <a:rPr lang="en-US" sz="2200" dirty="0">
                <a:ea typeface="Calibri"/>
                <a:cs typeface="Calibri"/>
              </a:rPr>
              <a:t> </a:t>
            </a:r>
            <a:r>
              <a:rPr lang="en-US" sz="2200" err="1">
                <a:ea typeface="Calibri"/>
                <a:cs typeface="Calibri"/>
              </a:rPr>
              <a:t>jednaka</a:t>
            </a:r>
            <a:r>
              <a:rPr lang="en-US" sz="2200" dirty="0">
                <a:ea typeface="Calibri"/>
                <a:cs typeface="Calibri"/>
              </a:rPr>
              <a:t> je </a:t>
            </a:r>
            <a:r>
              <a:rPr lang="en-US" sz="2200" err="1">
                <a:ea typeface="Calibri"/>
                <a:cs typeface="Calibri"/>
              </a:rPr>
              <a:t>njenoj</a:t>
            </a:r>
            <a:r>
              <a:rPr lang="en-US" sz="2200" dirty="0">
                <a:ea typeface="Calibri"/>
                <a:cs typeface="Calibri"/>
              </a:rPr>
              <a:t>  </a:t>
            </a:r>
            <a:r>
              <a:rPr lang="en-US" sz="2200" err="1">
                <a:ea typeface="Calibri"/>
                <a:cs typeface="Calibri"/>
              </a:rPr>
              <a:t>udaljenosti</a:t>
            </a:r>
            <a:r>
              <a:rPr lang="en-US" sz="2200" dirty="0">
                <a:ea typeface="Calibri"/>
                <a:cs typeface="Calibri"/>
              </a:rPr>
              <a:t> do </a:t>
            </a:r>
            <a:r>
              <a:rPr lang="en-US" sz="2200" err="1">
                <a:ea typeface="Calibri"/>
                <a:cs typeface="Calibri"/>
              </a:rPr>
              <a:t>Sjevernog</a:t>
            </a:r>
            <a:r>
              <a:rPr lang="en-US" sz="2200" dirty="0">
                <a:ea typeface="Calibri"/>
                <a:cs typeface="Calibri"/>
              </a:rPr>
              <a:t> </a:t>
            </a:r>
            <a:r>
              <a:rPr lang="en-US" sz="2200" err="1">
                <a:ea typeface="Calibri"/>
                <a:cs typeface="Calibri"/>
              </a:rPr>
              <a:t>pola</a:t>
            </a:r>
            <a:r>
              <a:rPr lang="en-US" sz="2200" dirty="0">
                <a:ea typeface="Calibri"/>
                <a:cs typeface="Calibri"/>
              </a:rPr>
              <a:t> </a:t>
            </a:r>
          </a:p>
          <a:p>
            <a:r>
              <a:rPr lang="en-US" sz="2200" err="1">
                <a:ea typeface="Calibri"/>
                <a:cs typeface="Calibri"/>
              </a:rPr>
              <a:t>Ukupna</a:t>
            </a:r>
            <a:r>
              <a:rPr lang="en-US" sz="2200" dirty="0">
                <a:ea typeface="Calibri"/>
                <a:cs typeface="Calibri"/>
              </a:rPr>
              <a:t> </a:t>
            </a:r>
            <a:r>
              <a:rPr lang="en-US" sz="2200" err="1">
                <a:ea typeface="Calibri"/>
                <a:cs typeface="Calibri"/>
              </a:rPr>
              <a:t>površina</a:t>
            </a:r>
            <a:r>
              <a:rPr lang="en-US" sz="2200" dirty="0">
                <a:ea typeface="Calibri"/>
                <a:cs typeface="Calibri"/>
              </a:rPr>
              <a:t> </a:t>
            </a:r>
            <a:r>
              <a:rPr lang="en-US" sz="2200" err="1">
                <a:ea typeface="Calibri"/>
                <a:cs typeface="Calibri"/>
              </a:rPr>
              <a:t>četiri</a:t>
            </a:r>
            <a:r>
              <a:rPr lang="en-US" sz="2200" dirty="0">
                <a:ea typeface="Calibri"/>
                <a:cs typeface="Calibri"/>
              </a:rPr>
              <a:t> </a:t>
            </a:r>
            <a:r>
              <a:rPr lang="en-US" sz="2200" err="1">
                <a:ea typeface="Calibri"/>
                <a:cs typeface="Calibri"/>
              </a:rPr>
              <a:t>strane</a:t>
            </a:r>
            <a:r>
              <a:rPr lang="en-US" sz="2200" dirty="0">
                <a:ea typeface="Calibri"/>
                <a:cs typeface="Calibri"/>
              </a:rPr>
              <a:t> </a:t>
            </a:r>
            <a:r>
              <a:rPr lang="en-US" sz="2200" err="1">
                <a:ea typeface="Calibri"/>
                <a:cs typeface="Calibri"/>
              </a:rPr>
              <a:t>piramide</a:t>
            </a:r>
            <a:r>
              <a:rPr lang="en-US" sz="2200" dirty="0">
                <a:ea typeface="Calibri"/>
                <a:cs typeface="Calibri"/>
              </a:rPr>
              <a:t> </a:t>
            </a:r>
            <a:r>
              <a:rPr lang="en-US" sz="2200" err="1">
                <a:ea typeface="Calibri"/>
                <a:cs typeface="Calibri"/>
              </a:rPr>
              <a:t>odgovara</a:t>
            </a:r>
            <a:r>
              <a:rPr lang="en-US" sz="2200" dirty="0">
                <a:ea typeface="Calibri"/>
                <a:cs typeface="Calibri"/>
              </a:rPr>
              <a:t> </a:t>
            </a:r>
            <a:r>
              <a:rPr lang="en-US" sz="2200" err="1">
                <a:ea typeface="Calibri"/>
                <a:cs typeface="Calibri"/>
              </a:rPr>
              <a:t>kvadratu</a:t>
            </a:r>
            <a:r>
              <a:rPr lang="en-US" sz="2200" dirty="0">
                <a:ea typeface="Calibri"/>
                <a:cs typeface="Calibri"/>
              </a:rPr>
              <a:t> </a:t>
            </a:r>
            <a:r>
              <a:rPr lang="en-US" sz="2200" err="1">
                <a:ea typeface="Calibri"/>
                <a:cs typeface="Calibri"/>
              </a:rPr>
              <a:t>visine</a:t>
            </a:r>
            <a:r>
              <a:rPr lang="en-US" sz="2200" dirty="0">
                <a:ea typeface="Calibri"/>
                <a:cs typeface="Calibri"/>
              </a:rPr>
              <a:t> </a:t>
            </a:r>
            <a:r>
              <a:rPr lang="en-US" sz="2200" err="1">
                <a:ea typeface="Calibri"/>
                <a:cs typeface="Calibri"/>
              </a:rPr>
              <a:t>piramide</a:t>
            </a:r>
            <a:endParaRPr lang="en-US" sz="2200">
              <a:ea typeface="Calibri"/>
              <a:cs typeface="Calibri"/>
            </a:endParaRPr>
          </a:p>
          <a:p>
            <a:r>
              <a:rPr lang="en-US" sz="2200" err="1">
                <a:ea typeface="Calibri"/>
                <a:cs typeface="Calibri"/>
              </a:rPr>
              <a:t>Vrh</a:t>
            </a:r>
            <a:r>
              <a:rPr lang="en-US" sz="2200" dirty="0">
                <a:ea typeface="Calibri"/>
                <a:cs typeface="Calibri"/>
              </a:rPr>
              <a:t> </a:t>
            </a:r>
            <a:r>
              <a:rPr lang="en-US" sz="2200" err="1">
                <a:ea typeface="Calibri"/>
                <a:cs typeface="Calibri"/>
              </a:rPr>
              <a:t>velike</a:t>
            </a:r>
            <a:r>
              <a:rPr lang="en-US" sz="2200" dirty="0">
                <a:ea typeface="Calibri"/>
                <a:cs typeface="Calibri"/>
              </a:rPr>
              <a:t> </a:t>
            </a:r>
            <a:r>
              <a:rPr lang="en-US" sz="2200" err="1">
                <a:ea typeface="Calibri"/>
                <a:cs typeface="Calibri"/>
              </a:rPr>
              <a:t>piramide</a:t>
            </a:r>
            <a:r>
              <a:rPr lang="en-US" sz="2200" dirty="0">
                <a:ea typeface="Calibri"/>
                <a:cs typeface="Calibri"/>
              </a:rPr>
              <a:t> </a:t>
            </a:r>
            <a:r>
              <a:rPr lang="en-US" sz="2200" err="1">
                <a:ea typeface="Calibri"/>
                <a:cs typeface="Calibri"/>
              </a:rPr>
              <a:t>poklapa</a:t>
            </a:r>
            <a:r>
              <a:rPr lang="en-US" sz="2200" dirty="0">
                <a:ea typeface="Calibri"/>
                <a:cs typeface="Calibri"/>
              </a:rPr>
              <a:t> se </a:t>
            </a:r>
            <a:r>
              <a:rPr lang="en-US" sz="2200" err="1">
                <a:ea typeface="Calibri"/>
                <a:cs typeface="Calibri"/>
              </a:rPr>
              <a:t>sa</a:t>
            </a:r>
            <a:r>
              <a:rPr lang="en-US" sz="2200" dirty="0">
                <a:ea typeface="Calibri"/>
                <a:cs typeface="Calibri"/>
              </a:rPr>
              <a:t> </a:t>
            </a:r>
            <a:r>
              <a:rPr lang="en-US" sz="2200" err="1">
                <a:ea typeface="Calibri"/>
                <a:cs typeface="Calibri"/>
              </a:rPr>
              <a:t>Sjevernim</a:t>
            </a:r>
            <a:r>
              <a:rPr lang="en-US" sz="2200" dirty="0">
                <a:ea typeface="Calibri"/>
                <a:cs typeface="Calibri"/>
              </a:rPr>
              <a:t> </a:t>
            </a:r>
            <a:r>
              <a:rPr lang="en-US" sz="2200" err="1">
                <a:ea typeface="Calibri"/>
                <a:cs typeface="Calibri"/>
              </a:rPr>
              <a:t>polom</a:t>
            </a:r>
            <a:r>
              <a:rPr lang="en-US" sz="2200" dirty="0">
                <a:ea typeface="Calibri"/>
                <a:cs typeface="Calibri"/>
              </a:rPr>
              <a:t>. </a:t>
            </a:r>
            <a:r>
              <a:rPr lang="en-US" sz="2200" err="1">
                <a:ea typeface="Calibri"/>
                <a:cs typeface="Calibri"/>
              </a:rPr>
              <a:t>Njen</a:t>
            </a:r>
            <a:r>
              <a:rPr lang="en-US" sz="2200" dirty="0">
                <a:ea typeface="Calibri"/>
                <a:cs typeface="Calibri"/>
              </a:rPr>
              <a:t> </a:t>
            </a:r>
            <a:r>
              <a:rPr lang="en-US" sz="2200" err="1">
                <a:ea typeface="Calibri"/>
                <a:cs typeface="Calibri"/>
              </a:rPr>
              <a:t>opseg</a:t>
            </a:r>
            <a:r>
              <a:rPr lang="en-US" sz="2200" dirty="0">
                <a:ea typeface="Calibri"/>
                <a:cs typeface="Calibri"/>
              </a:rPr>
              <a:t> </a:t>
            </a:r>
            <a:r>
              <a:rPr lang="en-US" sz="2200" err="1">
                <a:ea typeface="Calibri"/>
                <a:cs typeface="Calibri"/>
              </a:rPr>
              <a:t>odgovara</a:t>
            </a:r>
            <a:r>
              <a:rPr lang="en-US" sz="2200" dirty="0">
                <a:ea typeface="Calibri"/>
                <a:cs typeface="Calibri"/>
              </a:rPr>
              <a:t> </a:t>
            </a:r>
            <a:r>
              <a:rPr lang="en-US" sz="2200" err="1">
                <a:ea typeface="Calibri"/>
                <a:cs typeface="Calibri"/>
              </a:rPr>
              <a:t>dužini</a:t>
            </a:r>
            <a:r>
              <a:rPr lang="en-US" sz="2200" dirty="0">
                <a:ea typeface="Calibri"/>
                <a:cs typeface="Calibri"/>
              </a:rPr>
              <a:t> </a:t>
            </a:r>
            <a:r>
              <a:rPr lang="en-US" sz="2200" err="1">
                <a:ea typeface="Calibri"/>
                <a:cs typeface="Calibri"/>
              </a:rPr>
              <a:t>Ekvatora</a:t>
            </a:r>
            <a:r>
              <a:rPr lang="en-US" sz="2200" dirty="0">
                <a:ea typeface="Calibri"/>
                <a:cs typeface="Calibri"/>
              </a:rPr>
              <a:t> (</a:t>
            </a:r>
            <a:r>
              <a:rPr lang="en-US" sz="2200" err="1">
                <a:ea typeface="Calibri"/>
                <a:cs typeface="Calibri"/>
              </a:rPr>
              <a:t>dužina</a:t>
            </a:r>
            <a:r>
              <a:rPr lang="en-US" sz="2200" dirty="0">
                <a:ea typeface="Calibri"/>
                <a:cs typeface="Calibri"/>
              </a:rPr>
              <a:t> </a:t>
            </a:r>
            <a:r>
              <a:rPr lang="en-US" sz="2200" err="1">
                <a:ea typeface="Calibri"/>
                <a:cs typeface="Calibri"/>
              </a:rPr>
              <a:t>Ekvatora</a:t>
            </a:r>
            <a:r>
              <a:rPr lang="en-US" sz="2200" dirty="0">
                <a:ea typeface="Calibri"/>
                <a:cs typeface="Calibri"/>
              </a:rPr>
              <a:t>= 40.076,592 km, a </a:t>
            </a:r>
            <a:r>
              <a:rPr lang="en-US" sz="2200" err="1">
                <a:ea typeface="Calibri"/>
                <a:cs typeface="Calibri"/>
              </a:rPr>
              <a:t>opseg</a:t>
            </a:r>
            <a:r>
              <a:rPr lang="en-US" sz="2200" dirty="0">
                <a:ea typeface="Calibri"/>
                <a:cs typeface="Calibri"/>
              </a:rPr>
              <a:t> </a:t>
            </a:r>
            <a:r>
              <a:rPr lang="en-US" sz="2200" err="1">
                <a:ea typeface="Calibri"/>
                <a:cs typeface="Calibri"/>
              </a:rPr>
              <a:t>Zemlje</a:t>
            </a:r>
            <a:r>
              <a:rPr lang="en-US" sz="2200" dirty="0">
                <a:ea typeface="Calibri"/>
                <a:cs typeface="Calibri"/>
              </a:rPr>
              <a:t> </a:t>
            </a:r>
            <a:r>
              <a:rPr lang="en-US" sz="2200" err="1">
                <a:ea typeface="Calibri"/>
                <a:cs typeface="Calibri"/>
              </a:rPr>
              <a:t>izračunat</a:t>
            </a:r>
            <a:r>
              <a:rPr lang="en-US" sz="2200" dirty="0">
                <a:ea typeface="Calibri"/>
                <a:cs typeface="Calibri"/>
              </a:rPr>
              <a:t> je </a:t>
            </a:r>
            <a:r>
              <a:rPr lang="en-US" sz="2200" err="1">
                <a:ea typeface="Calibri"/>
                <a:cs typeface="Calibri"/>
              </a:rPr>
              <a:t>pomoću</a:t>
            </a:r>
            <a:r>
              <a:rPr lang="en-US" sz="2200" dirty="0">
                <a:ea typeface="Calibri"/>
                <a:cs typeface="Calibri"/>
              </a:rPr>
              <a:t> </a:t>
            </a:r>
            <a:r>
              <a:rPr lang="en-US" sz="2200" err="1">
                <a:ea typeface="Calibri"/>
                <a:cs typeface="Calibri"/>
              </a:rPr>
              <a:t>polova</a:t>
            </a:r>
            <a:r>
              <a:rPr lang="en-US" sz="2200" dirty="0">
                <a:ea typeface="Calibri"/>
                <a:cs typeface="Calibri"/>
              </a:rPr>
              <a:t>= 40.009,153 km).</a:t>
            </a:r>
          </a:p>
          <a:p>
            <a:endParaRPr lang="en-US" sz="17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8590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87918E-887B-FA29-EFF9-EA6E0120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ea typeface="Calibri Light"/>
                <a:cs typeface="Calibri Light"/>
              </a:rPr>
              <a:t>Matematičke i druge zanimljivosti</a:t>
            </a:r>
            <a:endParaRPr lang="en-US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CDD06-E23E-9CB9-B807-4BB43C948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>
                <a:ea typeface="+mn-lt"/>
                <a:cs typeface="+mn-lt"/>
              </a:rPr>
              <a:t>Kutovi piramide dijele područje delte Nila na dvije jednake polovice.</a:t>
            </a:r>
            <a:endParaRPr lang="en-US" sz="1900">
              <a:ea typeface="Calibri" panose="020F0502020204030204"/>
              <a:cs typeface="Calibri" panose="020F0502020204030204"/>
            </a:endParaRPr>
          </a:p>
          <a:p>
            <a:endParaRPr lang="en-US" sz="1900"/>
          </a:p>
          <a:p>
            <a:r>
              <a:rPr lang="en-US" sz="1900">
                <a:ea typeface="+mn-lt"/>
                <a:cs typeface="+mn-lt"/>
              </a:rPr>
              <a:t>Tri piramide u Gizi izgrađene su u međusobnom odnosu u Pitagorinom trokutu, čije se strane nalaze u omjeru 3:4:5.</a:t>
            </a:r>
            <a:endParaRPr lang="en-US" sz="1900"/>
          </a:p>
          <a:p>
            <a:endParaRPr lang="en-US" sz="1900"/>
          </a:p>
          <a:p>
            <a:r>
              <a:rPr lang="en-US" sz="1900">
                <a:ea typeface="+mn-lt"/>
                <a:cs typeface="+mn-lt"/>
              </a:rPr>
              <a:t>Omjer visine i opsega piramide odgovara omjeru promjera i opsega kruga. Njegove strane su najveći  trokuti na svijetu.</a:t>
            </a:r>
            <a:endParaRPr lang="en-US" sz="1900"/>
          </a:p>
          <a:p>
            <a:endParaRPr lang="en-US" sz="1900"/>
          </a:p>
          <a:p>
            <a:r>
              <a:rPr lang="en-US" sz="1900">
                <a:ea typeface="+mn-lt"/>
                <a:cs typeface="+mn-lt"/>
              </a:rPr>
              <a:t>Uz pomoć piramide može se izračunati i volumen kugle i površina kruga, zbog čega se smatra spomenikom kvadraturi kruga.</a:t>
            </a:r>
            <a:endParaRPr lang="en-US" sz="1900"/>
          </a:p>
        </p:txBody>
      </p:sp>
      <p:pic>
        <p:nvPicPr>
          <p:cNvPr id="4" name="Picture 4" descr="Mathematics Pay Count · Free image on Pixabay">
            <a:extLst>
              <a:ext uri="{FF2B5EF4-FFF2-40B4-BE49-F238E27FC236}">
                <a16:creationId xmlns:a16="http://schemas.microsoft.com/office/drawing/2014/main" id="{F8D4F7E9-93BE-BCBB-8BE0-B752CC9915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48" r="23085" b="-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81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51D1C-1A3C-93FC-3F9F-431E31A5B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ea typeface="Calibri Light"/>
                <a:cs typeface="Calibri Light"/>
              </a:rPr>
              <a:t>Matematičke i druge zanimljivosti</a:t>
            </a:r>
            <a:endParaRPr lang="en-US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EA2-A007-3A92-BB20-13ECD1B83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err="1">
                <a:ea typeface="Calibri"/>
                <a:cs typeface="Calibri"/>
              </a:rPr>
              <a:t>Vodoravni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presjek</a:t>
            </a:r>
            <a:r>
              <a:rPr lang="en-US" sz="2400" dirty="0">
                <a:ea typeface="Calibri"/>
                <a:cs typeface="Calibri"/>
              </a:rPr>
              <a:t> </a:t>
            </a:r>
            <a:r>
              <a:rPr lang="en-US" sz="2400" err="1">
                <a:ea typeface="Calibri"/>
                <a:cs typeface="Calibri"/>
              </a:rPr>
              <a:t>piramide</a:t>
            </a:r>
            <a:r>
              <a:rPr lang="en-US" sz="2400" dirty="0">
                <a:ea typeface="Calibri"/>
                <a:cs typeface="Calibri"/>
              </a:rPr>
              <a:t> je u </a:t>
            </a:r>
            <a:r>
              <a:rPr lang="en-US" sz="2400" err="1">
                <a:ea typeface="Calibri"/>
                <a:cs typeface="Calibri"/>
              </a:rPr>
              <a:t>svakom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dijelu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kvadratan</a:t>
            </a:r>
            <a:r>
              <a:rPr lang="en-US" sz="2400" dirty="0">
                <a:ea typeface="Calibri"/>
                <a:cs typeface="Calibri"/>
              </a:rPr>
              <a:t>, a </a:t>
            </a:r>
            <a:r>
              <a:rPr lang="en-US" sz="2400" err="1">
                <a:ea typeface="Calibri"/>
                <a:cs typeface="Calibri"/>
              </a:rPr>
              <a:t>dužina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stranica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osnovice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iznosi</a:t>
            </a:r>
            <a:r>
              <a:rPr lang="en-US" sz="2400" dirty="0">
                <a:ea typeface="Calibri"/>
                <a:cs typeface="Calibri"/>
              </a:rPr>
              <a:t> 229 </a:t>
            </a:r>
            <a:r>
              <a:rPr lang="en-US" sz="2400" err="1">
                <a:ea typeface="Calibri"/>
                <a:cs typeface="Calibri"/>
              </a:rPr>
              <a:t>metara</a:t>
            </a:r>
            <a:r>
              <a:rPr lang="en-US" sz="2400" dirty="0">
                <a:ea typeface="Calibri"/>
                <a:cs typeface="Calibri"/>
              </a:rPr>
              <a:t>.</a:t>
            </a:r>
          </a:p>
          <a:p>
            <a:r>
              <a:rPr lang="en-US" sz="2400" dirty="0">
                <a:ea typeface="Calibri"/>
                <a:cs typeface="Calibri"/>
              </a:rPr>
              <a:t>Ako </a:t>
            </a:r>
            <a:r>
              <a:rPr lang="en-US" sz="2400" err="1">
                <a:ea typeface="Calibri"/>
                <a:cs typeface="Calibri"/>
              </a:rPr>
              <a:t>visinu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piramide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kvadriramo</a:t>
            </a:r>
            <a:r>
              <a:rPr lang="en-US" sz="2400" dirty="0">
                <a:ea typeface="Calibri"/>
                <a:cs typeface="Calibri"/>
              </a:rPr>
              <a:t>, </a:t>
            </a:r>
            <a:r>
              <a:rPr lang="en-US" sz="2400" err="1">
                <a:ea typeface="Calibri"/>
                <a:cs typeface="Calibri"/>
              </a:rPr>
              <a:t>dobit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ćemo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vrijednost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površine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bočnih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stranica</a:t>
            </a:r>
            <a:r>
              <a:rPr lang="en-US" sz="2400" dirty="0">
                <a:ea typeface="Calibri"/>
                <a:cs typeface="Calibri"/>
              </a:rPr>
              <a:t>. </a:t>
            </a:r>
            <a:r>
              <a:rPr lang="en-US" sz="2400" err="1">
                <a:ea typeface="Calibri"/>
                <a:cs typeface="Calibri"/>
              </a:rPr>
              <a:t>Normalna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dužina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strana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kvadratne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osnove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daje</a:t>
            </a:r>
            <a:r>
              <a:rPr lang="en-US" sz="2400" dirty="0">
                <a:ea typeface="Calibri"/>
                <a:cs typeface="Calibri"/>
              </a:rPr>
              <a:t> 365,342 </a:t>
            </a:r>
            <a:r>
              <a:rPr lang="en-US" sz="2400" err="1">
                <a:ea typeface="Calibri"/>
                <a:cs typeface="Calibri"/>
              </a:rPr>
              <a:t>egipatskih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laktova</a:t>
            </a:r>
            <a:r>
              <a:rPr lang="en-US" sz="2400" dirty="0">
                <a:ea typeface="Calibri"/>
                <a:cs typeface="Calibri"/>
              </a:rPr>
              <a:t> (</a:t>
            </a:r>
            <a:r>
              <a:rPr lang="en-US" sz="2400" err="1">
                <a:ea typeface="Calibri"/>
                <a:cs typeface="Calibri"/>
              </a:rPr>
              <a:t>vjerovatno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najstarija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mjera</a:t>
            </a:r>
            <a:r>
              <a:rPr lang="en-US" sz="2400" dirty="0">
                <a:ea typeface="Calibri"/>
                <a:cs typeface="Calibri"/>
              </a:rPr>
              <a:t> za </a:t>
            </a:r>
            <a:r>
              <a:rPr lang="en-US" sz="2400" err="1">
                <a:ea typeface="Calibri"/>
                <a:cs typeface="Calibri"/>
              </a:rPr>
              <a:t>dužinu</a:t>
            </a:r>
            <a:r>
              <a:rPr lang="en-US" sz="2400" dirty="0">
                <a:ea typeface="Calibri"/>
                <a:cs typeface="Calibri"/>
              </a:rPr>
              <a:t>, </a:t>
            </a:r>
            <a:r>
              <a:rPr lang="en-US" sz="2400" err="1">
                <a:ea typeface="Calibri"/>
                <a:cs typeface="Calibri"/>
              </a:rPr>
              <a:t>upotrebljavala</a:t>
            </a:r>
            <a:r>
              <a:rPr lang="en-US" sz="2400" dirty="0">
                <a:ea typeface="Calibri"/>
                <a:cs typeface="Calibri"/>
              </a:rPr>
              <a:t> se </a:t>
            </a:r>
            <a:r>
              <a:rPr lang="en-US" sz="2400" err="1">
                <a:ea typeface="Calibri"/>
                <a:cs typeface="Calibri"/>
              </a:rPr>
              <a:t>oko</a:t>
            </a:r>
            <a:r>
              <a:rPr lang="en-US" sz="2400" dirty="0">
                <a:ea typeface="Calibri"/>
                <a:cs typeface="Calibri"/>
              </a:rPr>
              <a:t> 3000 </a:t>
            </a:r>
            <a:r>
              <a:rPr lang="en-US" sz="2400" err="1">
                <a:ea typeface="Calibri"/>
                <a:cs typeface="Calibri"/>
              </a:rPr>
              <a:t>godina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err="1">
                <a:ea typeface="Calibri"/>
                <a:cs typeface="Calibri"/>
              </a:rPr>
              <a:t>p.n.e.</a:t>
            </a:r>
            <a:r>
              <a:rPr lang="en-US" sz="2400" dirty="0">
                <a:ea typeface="Calibri"/>
                <a:cs typeface="Calibri"/>
              </a:rPr>
              <a:t> u </a:t>
            </a:r>
            <a:r>
              <a:rPr lang="en-US" sz="2400" err="1">
                <a:ea typeface="Calibri"/>
                <a:cs typeface="Calibri"/>
              </a:rPr>
              <a:t>Egiptu</a:t>
            </a:r>
            <a:r>
              <a:rPr lang="en-US" sz="2400" dirty="0">
                <a:ea typeface="Calibri"/>
                <a:cs typeface="Calibri"/>
              </a:rPr>
              <a:t>).</a:t>
            </a:r>
          </a:p>
          <a:p>
            <a:endParaRPr lang="en-US" sz="1900">
              <a:cs typeface="Calibri"/>
            </a:endParaRPr>
          </a:p>
          <a:p>
            <a:endParaRPr lang="en-US" sz="1900">
              <a:ea typeface="Calibri"/>
              <a:cs typeface="Calibri"/>
            </a:endParaRPr>
          </a:p>
          <a:p>
            <a:endParaRPr lang="en-US" sz="1900">
              <a:ea typeface="Calibri"/>
              <a:cs typeface="Calibri"/>
            </a:endParaRPr>
          </a:p>
        </p:txBody>
      </p:sp>
      <p:pic>
        <p:nvPicPr>
          <p:cNvPr id="4" name="Picture 4" descr="The Ivory Tower Can’t Keep Ignoring Math – Michael Bernstein – Medium">
            <a:extLst>
              <a:ext uri="{FF2B5EF4-FFF2-40B4-BE49-F238E27FC236}">
                <a16:creationId xmlns:a16="http://schemas.microsoft.com/office/drawing/2014/main" id="{8112ED5F-8D59-CAC1-874B-220AAF6BD1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46" r="11038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81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13844EE9-2895-4B7B-A445-00BA91721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192285-2AD9-8711-0B1C-8385622AF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8377" y="812158"/>
            <a:ext cx="5847781" cy="1046671"/>
          </a:xfrm>
        </p:spPr>
        <p:txBody>
          <a:bodyPr>
            <a:normAutofit/>
          </a:bodyPr>
          <a:lstStyle/>
          <a:p>
            <a:r>
              <a:rPr lang="en-US" sz="2800">
                <a:ea typeface="Calibri Light"/>
                <a:cs typeface="Calibri Light"/>
              </a:rPr>
              <a:t>Matematičke i druge zanimljivosti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B03642-7722-4B15-897F-76918F86B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39937"/>
            <a:ext cx="4525605" cy="577812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068EAC2-2623-4156-A990-D776FF9BF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9937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7B69B1A9-9489-151E-DA24-E258CE8C4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18" b="4218"/>
          <a:stretch/>
        </p:blipFill>
        <p:spPr>
          <a:xfrm>
            <a:off x="317158" y="2049091"/>
            <a:ext cx="3891290" cy="27598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98773-FB26-6984-3FD6-8554B2F2F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1207" y="2045073"/>
            <a:ext cx="6743236" cy="373509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err="1">
                <a:ea typeface="Calibri"/>
                <a:cs typeface="Calibri"/>
              </a:rPr>
              <a:t>Pomoću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triangulacije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može</a:t>
            </a:r>
            <a:r>
              <a:rPr lang="en-US" sz="2000" dirty="0">
                <a:ea typeface="Calibri"/>
                <a:cs typeface="Calibri"/>
              </a:rPr>
              <a:t> se </a:t>
            </a:r>
            <a:r>
              <a:rPr lang="en-US" sz="2000" err="1">
                <a:ea typeface="Calibri"/>
                <a:cs typeface="Calibri"/>
              </a:rPr>
              <a:t>izmjeriti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cijela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Zemlja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dokle</a:t>
            </a:r>
            <a:r>
              <a:rPr lang="en-US" sz="2000" dirty="0">
                <a:ea typeface="Calibri"/>
                <a:cs typeface="Calibri"/>
              </a:rPr>
              <a:t> god </a:t>
            </a:r>
            <a:r>
              <a:rPr lang="en-US" sz="2000" err="1">
                <a:ea typeface="Calibri"/>
                <a:cs typeface="Calibri"/>
              </a:rPr>
              <a:t>dopire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pogled</a:t>
            </a:r>
            <a:r>
              <a:rPr lang="en-US" sz="2000" dirty="0">
                <a:ea typeface="Calibri"/>
                <a:cs typeface="Calibri"/>
              </a:rPr>
              <a:t>, </a:t>
            </a:r>
            <a:r>
              <a:rPr lang="en-US" sz="2000" err="1">
                <a:ea typeface="Calibri"/>
                <a:cs typeface="Calibri"/>
              </a:rPr>
              <a:t>što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su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još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otkrili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još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Napolenovi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znanstvenici</a:t>
            </a:r>
            <a:endParaRPr lang="en-US" sz="2000">
              <a:ea typeface="Calibri"/>
              <a:cs typeface="Calibri"/>
            </a:endParaRPr>
          </a:p>
          <a:p>
            <a:r>
              <a:rPr lang="en-US" sz="2000" err="1">
                <a:ea typeface="Calibri"/>
                <a:cs typeface="Calibri"/>
              </a:rPr>
              <a:t>Omjer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poluopsega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baze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i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duljine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visine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jednak</a:t>
            </a:r>
            <a:r>
              <a:rPr lang="en-US" sz="2000" dirty="0">
                <a:ea typeface="Calibri"/>
                <a:cs typeface="Calibri"/>
              </a:rPr>
              <a:t> je </a:t>
            </a:r>
            <a:r>
              <a:rPr lang="en-US" sz="2000" err="1">
                <a:ea typeface="Calibri"/>
                <a:cs typeface="Calibri"/>
              </a:rPr>
              <a:t>broju</a:t>
            </a:r>
            <a:r>
              <a:rPr lang="en-US" sz="2000" dirty="0">
                <a:ea typeface="Calibri"/>
                <a:cs typeface="Calibri"/>
              </a:rPr>
              <a:t> π. Za </a:t>
            </a:r>
            <a:r>
              <a:rPr lang="en-US" sz="2000" err="1">
                <a:ea typeface="Calibri"/>
                <a:cs typeface="Calibri"/>
              </a:rPr>
              <a:t>duljinu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brida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baze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Velike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piramide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uzima</a:t>
            </a:r>
            <a:r>
              <a:rPr lang="en-US" sz="2000" dirty="0">
                <a:ea typeface="Calibri"/>
                <a:cs typeface="Calibri"/>
              </a:rPr>
              <a:t> se 440 </a:t>
            </a:r>
            <a:r>
              <a:rPr lang="en-US" sz="2000" err="1">
                <a:ea typeface="Calibri"/>
                <a:cs typeface="Calibri"/>
              </a:rPr>
              <a:t>lakata</a:t>
            </a:r>
            <a:r>
              <a:rPr lang="en-US" sz="2000" dirty="0">
                <a:ea typeface="Calibri"/>
                <a:cs typeface="Calibri"/>
              </a:rPr>
              <a:t>, a za </a:t>
            </a:r>
            <a:r>
              <a:rPr lang="en-US" sz="2000" err="1">
                <a:ea typeface="Calibri"/>
                <a:cs typeface="Calibri"/>
              </a:rPr>
              <a:t>duljinu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visine</a:t>
            </a:r>
            <a:r>
              <a:rPr lang="en-US" sz="2000" dirty="0">
                <a:ea typeface="Calibri"/>
                <a:cs typeface="Calibri"/>
              </a:rPr>
              <a:t> 280 </a:t>
            </a:r>
            <a:r>
              <a:rPr lang="en-US" sz="2000" err="1">
                <a:ea typeface="Calibri"/>
                <a:cs typeface="Calibri"/>
              </a:rPr>
              <a:t>lakata</a:t>
            </a:r>
            <a:r>
              <a:rPr lang="en-US" sz="2000" dirty="0">
                <a:ea typeface="Calibri"/>
                <a:cs typeface="Calibri"/>
              </a:rPr>
              <a:t>.</a:t>
            </a:r>
          </a:p>
          <a:p>
            <a:r>
              <a:rPr lang="en-US" sz="2000" dirty="0" err="1">
                <a:ea typeface="Calibri"/>
                <a:cs typeface="Calibri"/>
              </a:rPr>
              <a:t>Površina</a:t>
            </a:r>
            <a:r>
              <a:rPr lang="en-US" sz="2000" dirty="0">
                <a:ea typeface="Calibri"/>
                <a:cs typeface="Calibri"/>
              </a:rPr>
              <a:t> </a:t>
            </a:r>
            <a:r>
              <a:rPr lang="en-US" sz="2000" dirty="0" err="1">
                <a:ea typeface="Calibri"/>
                <a:cs typeface="Calibri"/>
              </a:rPr>
              <a:t>svake</a:t>
            </a:r>
            <a:r>
              <a:rPr lang="en-US" sz="2000" dirty="0">
                <a:ea typeface="Calibri"/>
                <a:cs typeface="Calibri"/>
              </a:rPr>
              <a:t> </a:t>
            </a:r>
            <a:r>
              <a:rPr lang="en-US" sz="2000" dirty="0" err="1">
                <a:ea typeface="Calibri"/>
                <a:cs typeface="Calibri"/>
              </a:rPr>
              <a:t>pobočke</a:t>
            </a:r>
            <a:r>
              <a:rPr lang="en-US" sz="2000" dirty="0">
                <a:ea typeface="Calibri"/>
                <a:cs typeface="Calibri"/>
              </a:rPr>
              <a:t> </a:t>
            </a:r>
            <a:r>
              <a:rPr lang="en-US" sz="2000" dirty="0" err="1">
                <a:ea typeface="Calibri"/>
                <a:cs typeface="Calibri"/>
              </a:rPr>
              <a:t>jednaka</a:t>
            </a:r>
            <a:r>
              <a:rPr lang="en-US" sz="2000" dirty="0">
                <a:ea typeface="Calibri"/>
                <a:cs typeface="Calibri"/>
              </a:rPr>
              <a:t> je </a:t>
            </a:r>
            <a:r>
              <a:rPr lang="en-US" sz="2000" dirty="0" err="1">
                <a:ea typeface="Calibri"/>
                <a:cs typeface="Calibri"/>
              </a:rPr>
              <a:t>kvadratu</a:t>
            </a:r>
            <a:r>
              <a:rPr lang="en-US" sz="2000" dirty="0">
                <a:ea typeface="Calibri"/>
                <a:cs typeface="Calibri"/>
              </a:rPr>
              <a:t> </a:t>
            </a:r>
            <a:r>
              <a:rPr lang="en-US" sz="2000" dirty="0" err="1">
                <a:ea typeface="Calibri"/>
                <a:cs typeface="Calibri"/>
              </a:rPr>
              <a:t>duljine</a:t>
            </a:r>
            <a:r>
              <a:rPr lang="en-US" sz="2000" dirty="0">
                <a:ea typeface="Calibri"/>
                <a:cs typeface="Calibri"/>
              </a:rPr>
              <a:t> </a:t>
            </a:r>
            <a:r>
              <a:rPr lang="en-US" sz="2000" dirty="0" err="1">
                <a:ea typeface="Calibri"/>
                <a:cs typeface="Calibri"/>
              </a:rPr>
              <a:t>visine</a:t>
            </a:r>
            <a:r>
              <a:rPr lang="en-US" sz="2000" dirty="0">
                <a:ea typeface="Calibri"/>
                <a:cs typeface="Calibri"/>
              </a:rPr>
              <a:t>.</a:t>
            </a:r>
          </a:p>
          <a:p>
            <a:endParaRPr lang="en-US" sz="1600" dirty="0">
              <a:ea typeface="Calibri"/>
              <a:cs typeface="Calibri"/>
            </a:endParaRPr>
          </a:p>
          <a:p>
            <a:endParaRPr lang="en-US" sz="1400" dirty="0">
              <a:ea typeface="Calibri"/>
              <a:cs typeface="Calibri"/>
            </a:endParaRPr>
          </a:p>
          <a:p>
            <a:endParaRPr lang="en-US" sz="1100">
              <a:ea typeface="Calibri"/>
              <a:cs typeface="Calibri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C707BC9-731A-490A-AF25-6F349FD9B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254055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FD7C480-AC7D-4FEE-BB95-EEE23BB3E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64601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AFBD04-6C5B-EE6C-C945-01BFD71990DD}"/>
              </a:ext>
            </a:extLst>
          </p:cNvPr>
          <p:cNvSpPr txBox="1"/>
          <p:nvPr/>
        </p:nvSpPr>
        <p:spPr>
          <a:xfrm>
            <a:off x="1886980" y="460885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4341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834</Words>
  <Application>Microsoft Office PowerPoint</Application>
  <PresentationFormat>Široki zaslon</PresentationFormat>
  <Paragraphs>70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Keopsova piramida</vt:lpstr>
      <vt:lpstr>O faraonu Keopsu(Kufu)</vt:lpstr>
      <vt:lpstr>Povijest gradnje</vt:lpstr>
      <vt:lpstr>Mjere Keopsove piramide</vt:lpstr>
      <vt:lpstr>Matematičke i druge zanimljivosti</vt:lpstr>
      <vt:lpstr>Matematičke i druge zanimljivosti</vt:lpstr>
      <vt:lpstr>Matematičke i druge zanimljivosti</vt:lpstr>
      <vt:lpstr>Matematičke i druge zanimljivosti</vt:lpstr>
      <vt:lpstr>Matematičke i druge zanimljivosti</vt:lpstr>
      <vt:lpstr>Matematičke i druge zanimljivosti</vt:lpstr>
      <vt:lpstr>Geometrijsko tijelo-Četverostrana pravilna piramida</vt:lpstr>
      <vt:lpstr>Zadaci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Gabrijel</cp:lastModifiedBy>
  <cp:revision>791</cp:revision>
  <dcterms:created xsi:type="dcterms:W3CDTF">2023-06-02T07:52:16Z</dcterms:created>
  <dcterms:modified xsi:type="dcterms:W3CDTF">2023-06-06T17:03:36Z</dcterms:modified>
</cp:coreProperties>
</file>