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9" r:id="rId6"/>
    <p:sldId id="264" r:id="rId7"/>
    <p:sldId id="265" r:id="rId8"/>
    <p:sldId id="266" r:id="rId9"/>
    <p:sldId id="267" r:id="rId10"/>
    <p:sldId id="26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FB498-AB22-4D7A-9518-72E6604FD1A4}" v="2081" dt="2023-06-05T19:03:56.472"/>
    <p1510:client id="{E3DC75F0-23F2-C66B-E98C-EF0BB2F3A968}" v="557" dt="2023-06-05T20:01:49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 Light"/>
                <a:cs typeface="Calibri Light"/>
              </a:rPr>
              <a:t>PLATONOVA TIJELA 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Prezentaciju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izradili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: </a:t>
            </a:r>
            <a:r>
              <a:rPr lang="en-US" sz="16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PAOLA KORMAN I KARLO CVRTAK, 8.B.</a:t>
            </a:r>
            <a:endParaRPr lang="en-US" sz="1600" b="1" i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6D69CAEA-DECE-94CF-C13A-5CC578D04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06" b="3608"/>
          <a:stretch/>
        </p:blipFill>
        <p:spPr>
          <a:xfrm>
            <a:off x="-9388" y="-47027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BD5B9-90B5-B203-3C71-EDD8F918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934637"/>
            <a:ext cx="9984615" cy="110804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 New Roman"/>
                <a:ea typeface="Calibri Light"/>
                <a:cs typeface="Calibri Light"/>
              </a:rPr>
              <a:t>IKOSAEDAR</a:t>
            </a:r>
            <a:endParaRPr lang="en-US" sz="6000" b="1" dirty="0">
              <a:latin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ADFF0D-B5C9-4BFD-BC64-58B86C55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20" y="1936475"/>
            <a:ext cx="3123308" cy="32079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79926-FAFD-1108-169F-461C8B054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113" y="2236278"/>
            <a:ext cx="6580699" cy="39981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 err="1">
                <a:latin typeface="Times New Roman"/>
                <a:ea typeface="Calibri"/>
                <a:cs typeface="Calibri"/>
              </a:rPr>
              <a:t>Ikosaedar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 je </a:t>
            </a:r>
            <a:r>
              <a:rPr lang="en-US" sz="2200" dirty="0" err="1">
                <a:latin typeface="Times New Roman"/>
                <a:ea typeface="Calibri"/>
                <a:cs typeface="Calibri"/>
              </a:rPr>
              <a:t>pravilni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 </a:t>
            </a:r>
            <a:r>
              <a:rPr lang="en-US" sz="2200" dirty="0" err="1">
                <a:latin typeface="Times New Roman"/>
                <a:ea typeface="Calibri"/>
                <a:cs typeface="Calibri"/>
              </a:rPr>
              <a:t>poliedar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 </a:t>
            </a:r>
            <a:r>
              <a:rPr lang="en-US" sz="2200" dirty="0" err="1">
                <a:latin typeface="Times New Roman"/>
                <a:ea typeface="Calibri"/>
                <a:cs typeface="Calibri"/>
              </a:rPr>
              <a:t>čije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 </a:t>
            </a:r>
            <a:r>
              <a:rPr lang="en-US" sz="2200" dirty="0" err="1">
                <a:latin typeface="Times New Roman"/>
                <a:ea typeface="Calibri"/>
                <a:cs typeface="Calibri"/>
              </a:rPr>
              <a:t>su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200" b="1" dirty="0" err="1">
                <a:latin typeface="Times New Roman"/>
                <a:ea typeface="Calibri"/>
                <a:cs typeface="Calibri"/>
              </a:rPr>
              <a:t>stranice</a:t>
            </a:r>
            <a:r>
              <a:rPr lang="en-US" sz="2200" b="1" dirty="0">
                <a:latin typeface="Times New Roman"/>
                <a:ea typeface="Calibri"/>
                <a:cs typeface="Calibri"/>
              </a:rPr>
              <a:t> 20 </a:t>
            </a:r>
            <a:r>
              <a:rPr lang="en-US" sz="2200" b="1" dirty="0" err="1">
                <a:latin typeface="Times New Roman"/>
                <a:ea typeface="Calibri"/>
                <a:cs typeface="Calibri"/>
              </a:rPr>
              <a:t>jednakostraničnih</a:t>
            </a:r>
            <a:r>
              <a:rPr lang="en-US" sz="2200" b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200" b="1" dirty="0" err="1">
                <a:latin typeface="Times New Roman"/>
                <a:ea typeface="Calibri"/>
                <a:cs typeface="Calibri"/>
              </a:rPr>
              <a:t>trokuta</a:t>
            </a:r>
            <a:r>
              <a:rPr lang="en-US" sz="2200" b="1" dirty="0">
                <a:latin typeface="Times New Roman"/>
                <a:ea typeface="Calibri"/>
                <a:cs typeface="Calibri"/>
              </a:rPr>
              <a:t>. </a:t>
            </a:r>
          </a:p>
          <a:p>
            <a:r>
              <a:rPr lang="en-US" sz="2200" dirty="0" err="1">
                <a:latin typeface="Times New Roman"/>
                <a:ea typeface="Calibri"/>
                <a:cs typeface="Calibri"/>
              </a:rPr>
              <a:t>Ikosaedar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200" dirty="0" err="1">
                <a:latin typeface="Times New Roman"/>
                <a:ea typeface="Calibri"/>
                <a:cs typeface="Calibri"/>
              </a:rPr>
              <a:t>ima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200" i="1" dirty="0">
                <a:latin typeface="Times New Roman"/>
                <a:ea typeface="Calibri"/>
                <a:cs typeface="Calibri"/>
              </a:rPr>
              <a:t>30 </a:t>
            </a:r>
            <a:r>
              <a:rPr lang="hr-HR" sz="2200" i="1" dirty="0">
                <a:latin typeface="Times New Roman"/>
                <a:ea typeface="Calibri"/>
                <a:cs typeface="Calibri"/>
              </a:rPr>
              <a:t>stranica</a:t>
            </a:r>
            <a:r>
              <a:rPr lang="en-US" sz="2200" i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200" i="1" dirty="0" err="1">
                <a:latin typeface="Times New Roman"/>
                <a:ea typeface="Calibri"/>
                <a:cs typeface="Calibri"/>
              </a:rPr>
              <a:t>i</a:t>
            </a:r>
            <a:r>
              <a:rPr lang="en-US" sz="2200" i="1" dirty="0">
                <a:latin typeface="Times New Roman"/>
                <a:ea typeface="Calibri"/>
                <a:cs typeface="Calibri"/>
              </a:rPr>
              <a:t> 12 </a:t>
            </a:r>
            <a:r>
              <a:rPr lang="en-US" sz="2200" i="1" dirty="0" err="1">
                <a:latin typeface="Times New Roman"/>
                <a:ea typeface="Calibri"/>
                <a:cs typeface="Calibri"/>
              </a:rPr>
              <a:t>bridova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 je </a:t>
            </a:r>
            <a:r>
              <a:rPr lang="en-US" sz="2200" dirty="0" err="1">
                <a:latin typeface="Times New Roman"/>
                <a:ea typeface="Calibri"/>
                <a:cs typeface="Calibri"/>
              </a:rPr>
              <a:t>te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200" dirty="0" err="1">
                <a:latin typeface="Times New Roman"/>
                <a:ea typeface="Calibri"/>
                <a:cs typeface="Calibri"/>
              </a:rPr>
              <a:t>spada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 u </a:t>
            </a:r>
            <a:r>
              <a:rPr lang="en-US" sz="2200" dirty="0" err="1">
                <a:latin typeface="Times New Roman"/>
                <a:ea typeface="Calibri"/>
                <a:cs typeface="Calibri"/>
              </a:rPr>
              <a:t>skupinu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 pet </a:t>
            </a:r>
            <a:r>
              <a:rPr lang="hr-HR" sz="2200" dirty="0" err="1">
                <a:latin typeface="Times New Roman"/>
                <a:ea typeface="Calibri"/>
                <a:cs typeface="Calibri"/>
              </a:rPr>
              <a:t>P</a:t>
            </a:r>
            <a:r>
              <a:rPr lang="en-US" sz="2200" dirty="0" err="1" smtClean="0">
                <a:latin typeface="Times New Roman"/>
                <a:ea typeface="Calibri"/>
                <a:cs typeface="Calibri"/>
              </a:rPr>
              <a:t>laton</a:t>
            </a:r>
            <a:r>
              <a:rPr lang="hr-HR" sz="2200" dirty="0" smtClean="0">
                <a:latin typeface="Times New Roman"/>
                <a:ea typeface="Calibri"/>
                <a:cs typeface="Calibri"/>
              </a:rPr>
              <a:t>ovih</a:t>
            </a:r>
            <a:r>
              <a:rPr lang="en-US" sz="22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en-US" sz="2200" dirty="0" err="1">
                <a:latin typeface="Times New Roman"/>
                <a:ea typeface="Calibri"/>
                <a:cs typeface="Calibri"/>
              </a:rPr>
              <a:t>tijela</a:t>
            </a:r>
            <a:r>
              <a:rPr lang="en-US" sz="2200" dirty="0">
                <a:latin typeface="Times New Roman"/>
                <a:ea typeface="Calibri"/>
                <a:cs typeface="Calibri"/>
              </a:rPr>
              <a:t>. </a:t>
            </a:r>
          </a:p>
          <a:p>
            <a:r>
              <a:rPr lang="en-US" sz="2200" dirty="0">
                <a:latin typeface="Times New Roman"/>
                <a:ea typeface="Tahoma"/>
                <a:cs typeface="Tahoma"/>
              </a:rPr>
              <a:t>Ime je </a:t>
            </a:r>
            <a:r>
              <a:rPr lang="en-US" sz="2200" dirty="0" err="1">
                <a:latin typeface="Times New Roman"/>
                <a:ea typeface="Tahoma"/>
                <a:cs typeface="Tahoma"/>
              </a:rPr>
              <a:t>dobio</a:t>
            </a:r>
            <a:r>
              <a:rPr lang="en-US" sz="2200" dirty="0">
                <a:latin typeface="Times New Roman"/>
                <a:ea typeface="Tahoma"/>
                <a:cs typeface="Tahoma"/>
              </a:rPr>
              <a:t> od: </a:t>
            </a:r>
            <a:r>
              <a:rPr lang="en-US" sz="2200" b="1" dirty="0" err="1">
                <a:latin typeface="Times New Roman"/>
                <a:ea typeface="Tahoma"/>
                <a:cs typeface="Tahoma"/>
              </a:rPr>
              <a:t>eikosi</a:t>
            </a:r>
            <a:r>
              <a:rPr lang="en-US" sz="2200" b="1" dirty="0">
                <a:latin typeface="Times New Roman"/>
                <a:ea typeface="Tahoma"/>
                <a:cs typeface="Tahoma"/>
              </a:rPr>
              <a:t> (</a:t>
            </a:r>
            <a:r>
              <a:rPr lang="en-US" sz="2200" b="1" dirty="0" err="1">
                <a:latin typeface="Times New Roman"/>
                <a:ea typeface="Tahoma"/>
                <a:cs typeface="Tahoma"/>
              </a:rPr>
              <a:t>broj</a:t>
            </a:r>
            <a:r>
              <a:rPr lang="en-US" sz="2200" b="1" dirty="0">
                <a:latin typeface="Times New Roman"/>
                <a:ea typeface="Tahoma"/>
                <a:cs typeface="Tahoma"/>
              </a:rPr>
              <a:t> 20 </a:t>
            </a:r>
            <a:r>
              <a:rPr lang="en-US" sz="2200" b="1" dirty="0" err="1">
                <a:latin typeface="Times New Roman"/>
                <a:ea typeface="Tahoma"/>
                <a:cs typeface="Tahoma"/>
              </a:rPr>
              <a:t>na</a:t>
            </a:r>
            <a:r>
              <a:rPr lang="en-US" sz="2200" b="1" dirty="0">
                <a:latin typeface="Times New Roman"/>
                <a:ea typeface="Tahoma"/>
                <a:cs typeface="Tahoma"/>
              </a:rPr>
              <a:t> </a:t>
            </a:r>
            <a:r>
              <a:rPr lang="en-US" sz="2200" b="1" dirty="0" err="1">
                <a:latin typeface="Times New Roman"/>
                <a:ea typeface="Tahoma"/>
                <a:cs typeface="Tahoma"/>
              </a:rPr>
              <a:t>grčkom</a:t>
            </a:r>
            <a:r>
              <a:rPr lang="en-US" sz="2200" b="1" dirty="0">
                <a:latin typeface="Times New Roman"/>
                <a:ea typeface="Tahoma"/>
                <a:cs typeface="Tahoma"/>
              </a:rPr>
              <a:t>) + </a:t>
            </a:r>
            <a:r>
              <a:rPr lang="en-US" sz="2200" b="1" dirty="0" err="1">
                <a:latin typeface="Times New Roman"/>
                <a:ea typeface="Tahoma"/>
                <a:cs typeface="Tahoma"/>
              </a:rPr>
              <a:t>hedra</a:t>
            </a:r>
            <a:endParaRPr lang="en-US" sz="2200" b="1" dirty="0">
              <a:latin typeface="Times New Roman"/>
              <a:ea typeface="Tahoma"/>
              <a:cs typeface="Calibri"/>
            </a:endParaRPr>
          </a:p>
          <a:p>
            <a:r>
              <a:rPr lang="en-US" sz="2200" dirty="0">
                <a:latin typeface="Times New Roman"/>
                <a:ea typeface="Tahoma"/>
                <a:cs typeface="Tahoma"/>
              </a:rPr>
              <a:t>F</a:t>
            </a:r>
            <a:r>
              <a:rPr lang="hr-HR" sz="2200" dirty="0">
                <a:latin typeface="Times New Roman"/>
                <a:ea typeface="Tahoma"/>
                <a:cs typeface="Tahoma"/>
              </a:rPr>
              <a:t>ORMULA ZA OPLOŠJE:</a:t>
            </a:r>
            <a:r>
              <a:rPr lang="en-US" sz="2200" dirty="0">
                <a:latin typeface="Times New Roman"/>
                <a:ea typeface="Tahoma"/>
                <a:cs typeface="Tahoma"/>
              </a:rPr>
              <a:t> </a:t>
            </a:r>
            <a:r>
              <a:rPr lang="hr-HR" sz="2200" b="1" dirty="0">
                <a:latin typeface="Times New Roman"/>
                <a:ea typeface="Tahoma"/>
                <a:cs typeface="Tahoma"/>
              </a:rPr>
              <a:t>O= </a:t>
            </a:r>
            <a:r>
              <a:rPr lang="en-US" sz="2200" b="1" i="1" dirty="0">
                <a:latin typeface="Times New Roman"/>
                <a:ea typeface="Tahoma"/>
                <a:cs typeface="Tahoma"/>
              </a:rPr>
              <a:t>a² ·</a:t>
            </a:r>
            <a:r>
              <a:rPr lang="en-US" sz="2200" b="1" dirty="0">
                <a:latin typeface="Times New Roman"/>
                <a:ea typeface="Tahoma"/>
                <a:cs typeface="Tahoma"/>
              </a:rPr>
              <a:t> </a:t>
            </a:r>
            <a:r>
              <a:rPr lang="en-US" sz="2200" b="1" i="1" dirty="0">
                <a:latin typeface="Times New Roman"/>
                <a:ea typeface="Tahoma"/>
                <a:cs typeface="Tahoma"/>
              </a:rPr>
              <a:t>√75 </a:t>
            </a:r>
          </a:p>
          <a:p>
            <a:r>
              <a:rPr lang="hr-HR" sz="2200" dirty="0">
                <a:latin typeface="Times New Roman"/>
                <a:ea typeface="Tahoma"/>
                <a:cs typeface="Tahoma"/>
              </a:rPr>
              <a:t>FORMULA ZA OBUJAM</a:t>
            </a:r>
            <a:r>
              <a:rPr lang="en-US" sz="2200" dirty="0">
                <a:latin typeface="Times New Roman"/>
                <a:ea typeface="Tahoma"/>
                <a:cs typeface="Tahoma"/>
              </a:rPr>
              <a:t>:</a:t>
            </a:r>
            <a:r>
              <a:rPr lang="hr-HR" sz="2200" dirty="0">
                <a:latin typeface="Times New Roman"/>
                <a:ea typeface="Tahoma"/>
                <a:cs typeface="Tahoma"/>
              </a:rPr>
              <a:t> </a:t>
            </a:r>
            <a:r>
              <a:rPr lang="hr-HR" sz="2200" b="1" dirty="0">
                <a:latin typeface="Times New Roman"/>
                <a:ea typeface="Tahoma"/>
                <a:cs typeface="Tahoma"/>
              </a:rPr>
              <a:t>V=</a:t>
            </a:r>
            <a:r>
              <a:rPr lang="en-US" sz="2200" b="1" dirty="0">
                <a:latin typeface="Times New Roman"/>
                <a:ea typeface="Tahoma"/>
                <a:cs typeface="Tahoma"/>
              </a:rPr>
              <a:t> </a:t>
            </a:r>
            <a:r>
              <a:rPr lang="en-US" sz="2200" b="1" i="1" dirty="0">
                <a:latin typeface="Times New Roman"/>
                <a:ea typeface="Tahoma"/>
                <a:cs typeface="Tahoma"/>
              </a:rPr>
              <a:t>a³ ·</a:t>
            </a:r>
            <a:r>
              <a:rPr lang="en-US" sz="2200" b="1" dirty="0">
                <a:latin typeface="Times New Roman"/>
                <a:ea typeface="Tahoma"/>
                <a:cs typeface="Tahoma"/>
              </a:rPr>
              <a:t> </a:t>
            </a:r>
            <a:r>
              <a:rPr lang="en-US" sz="2200" b="1" i="1" dirty="0">
                <a:latin typeface="Times New Roman"/>
                <a:ea typeface="Tahoma"/>
                <a:cs typeface="Tahoma"/>
              </a:rPr>
              <a:t>2,1817</a:t>
            </a:r>
            <a:endParaRPr lang="en-US" sz="18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endParaRPr lang="en-US" sz="1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3850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text, blackboard, plaque&#10;&#10;Description automatically generated">
            <a:extLst>
              <a:ext uri="{FF2B5EF4-FFF2-40B4-BE49-F238E27FC236}">
                <a16:creationId xmlns:a16="http://schemas.microsoft.com/office/drawing/2014/main" id="{1A11A827-ED7E-1872-2D55-D8B8F3107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484" b="2426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75C34-FDFC-56CA-3B4C-E087228D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Times New Roman"/>
                <a:cs typeface="Times New Roman"/>
              </a:rPr>
              <a:t>HVALA NA PAŽNJI! </a:t>
            </a:r>
            <a:endParaRPr lang="en-US" sz="6000" b="1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1131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D85F1B-3302-4DB9-81B1-038ADCE4DE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655FE-01D2-3CB6-464C-088E6CC3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93" y="3874590"/>
            <a:ext cx="4926808" cy="2094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 Light"/>
                <a:cs typeface="Calibri Light"/>
              </a:rPr>
              <a:t>NAJPOZNATIJI CITAT O PLATONOVIM TIJELIMA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B67D94-8450-3032-236C-6C4AF891E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57" r="2" b="52384"/>
          <a:stretch/>
        </p:blipFill>
        <p:spPr>
          <a:xfrm>
            <a:off x="20" y="10"/>
            <a:ext cx="6095980" cy="3175906"/>
          </a:xfrm>
          <a:custGeom>
            <a:avLst/>
            <a:gdLst/>
            <a:ahLst/>
            <a:cxnLst/>
            <a:rect l="l" t="t" r="r" b="b"/>
            <a:pathLst>
              <a:path w="6096000" h="3175916">
                <a:moveTo>
                  <a:pt x="0" y="0"/>
                </a:moveTo>
                <a:lnTo>
                  <a:pt x="6096000" y="0"/>
                </a:lnTo>
                <a:lnTo>
                  <a:pt x="6096000" y="3175916"/>
                </a:lnTo>
                <a:lnTo>
                  <a:pt x="6074953" y="3168556"/>
                </a:lnTo>
                <a:cubicBezTo>
                  <a:pt x="6065180" y="3165138"/>
                  <a:pt x="6054705" y="3162334"/>
                  <a:pt x="6041425" y="3161984"/>
                </a:cubicBezTo>
                <a:lnTo>
                  <a:pt x="5978335" y="3173176"/>
                </a:lnTo>
                <a:cubicBezTo>
                  <a:pt x="5953369" y="3176890"/>
                  <a:pt x="5845857" y="3169112"/>
                  <a:pt x="5827638" y="3169738"/>
                </a:cubicBezTo>
                <a:cubicBezTo>
                  <a:pt x="5821882" y="3178743"/>
                  <a:pt x="5799256" y="3174685"/>
                  <a:pt x="5761310" y="3170760"/>
                </a:cubicBezTo>
                <a:cubicBezTo>
                  <a:pt x="5731057" y="3170684"/>
                  <a:pt x="5713719" y="3171961"/>
                  <a:pt x="5696588" y="3173023"/>
                </a:cubicBezTo>
                <a:lnTo>
                  <a:pt x="5682596" y="3173661"/>
                </a:lnTo>
                <a:lnTo>
                  <a:pt x="5575844" y="3148218"/>
                </a:lnTo>
                <a:cubicBezTo>
                  <a:pt x="5455823" y="3136706"/>
                  <a:pt x="5377668" y="3144388"/>
                  <a:pt x="5287401" y="3135195"/>
                </a:cubicBezTo>
                <a:cubicBezTo>
                  <a:pt x="5197135" y="3126002"/>
                  <a:pt x="5202548" y="3115782"/>
                  <a:pt x="5034243" y="3093057"/>
                </a:cubicBezTo>
                <a:cubicBezTo>
                  <a:pt x="4879585" y="3031690"/>
                  <a:pt x="4724928" y="3048859"/>
                  <a:pt x="4570270" y="3026761"/>
                </a:cubicBezTo>
                <a:cubicBezTo>
                  <a:pt x="4488718" y="3050631"/>
                  <a:pt x="4344263" y="2990436"/>
                  <a:pt x="4232462" y="2981221"/>
                </a:cubicBezTo>
                <a:cubicBezTo>
                  <a:pt x="4120662" y="2972005"/>
                  <a:pt x="3986179" y="2970108"/>
                  <a:pt x="3899469" y="2971466"/>
                </a:cubicBezTo>
                <a:cubicBezTo>
                  <a:pt x="3892272" y="2982518"/>
                  <a:pt x="3768985" y="2995342"/>
                  <a:pt x="3710933" y="2958642"/>
                </a:cubicBezTo>
                <a:cubicBezTo>
                  <a:pt x="3583105" y="2956402"/>
                  <a:pt x="3623640" y="2964712"/>
                  <a:pt x="3495164" y="2941478"/>
                </a:cubicBezTo>
                <a:cubicBezTo>
                  <a:pt x="3419432" y="2942273"/>
                  <a:pt x="3339383" y="2952386"/>
                  <a:pt x="3282944" y="2951628"/>
                </a:cubicBezTo>
                <a:cubicBezTo>
                  <a:pt x="3281769" y="2953455"/>
                  <a:pt x="3129759" y="2929645"/>
                  <a:pt x="3085959" y="2922940"/>
                </a:cubicBezTo>
                <a:cubicBezTo>
                  <a:pt x="3042159" y="2916235"/>
                  <a:pt x="3054740" y="2920103"/>
                  <a:pt x="3020146" y="2911397"/>
                </a:cubicBezTo>
                <a:cubicBezTo>
                  <a:pt x="2871334" y="2883584"/>
                  <a:pt x="2762563" y="2883465"/>
                  <a:pt x="2653542" y="2876899"/>
                </a:cubicBezTo>
                <a:cubicBezTo>
                  <a:pt x="2533423" y="2872448"/>
                  <a:pt x="2683271" y="2915174"/>
                  <a:pt x="2510424" y="2888407"/>
                </a:cubicBezTo>
                <a:cubicBezTo>
                  <a:pt x="2506340" y="2898923"/>
                  <a:pt x="2449170" y="2888049"/>
                  <a:pt x="2412523" y="2882673"/>
                </a:cubicBezTo>
                <a:cubicBezTo>
                  <a:pt x="2355021" y="2881306"/>
                  <a:pt x="2382991" y="2891314"/>
                  <a:pt x="2308292" y="2874695"/>
                </a:cubicBezTo>
                <a:lnTo>
                  <a:pt x="2233764" y="2908195"/>
                </a:lnTo>
                <a:cubicBezTo>
                  <a:pt x="2234416" y="2903929"/>
                  <a:pt x="2112578" y="2949704"/>
                  <a:pt x="2089169" y="2948983"/>
                </a:cubicBezTo>
                <a:lnTo>
                  <a:pt x="1901626" y="2945454"/>
                </a:lnTo>
                <a:cubicBezTo>
                  <a:pt x="1851336" y="2959106"/>
                  <a:pt x="1870664" y="2971169"/>
                  <a:pt x="1825089" y="2978820"/>
                </a:cubicBezTo>
                <a:cubicBezTo>
                  <a:pt x="1779514" y="2986471"/>
                  <a:pt x="1746268" y="2976574"/>
                  <a:pt x="1628175" y="2991359"/>
                </a:cubicBezTo>
                <a:cubicBezTo>
                  <a:pt x="1580792" y="3002760"/>
                  <a:pt x="1459893" y="2977867"/>
                  <a:pt x="1367439" y="2991184"/>
                </a:cubicBezTo>
                <a:cubicBezTo>
                  <a:pt x="1369407" y="3003218"/>
                  <a:pt x="1303810" y="3002393"/>
                  <a:pt x="1260431" y="2993313"/>
                </a:cubicBezTo>
                <a:lnTo>
                  <a:pt x="1131986" y="3017812"/>
                </a:lnTo>
                <a:cubicBezTo>
                  <a:pt x="1134074" y="3034431"/>
                  <a:pt x="1115111" y="3023292"/>
                  <a:pt x="1062297" y="3034267"/>
                </a:cubicBezTo>
                <a:cubicBezTo>
                  <a:pt x="1046148" y="3044857"/>
                  <a:pt x="1019464" y="3043729"/>
                  <a:pt x="979009" y="3052795"/>
                </a:cubicBezTo>
                <a:cubicBezTo>
                  <a:pt x="963885" y="3062784"/>
                  <a:pt x="844270" y="3032960"/>
                  <a:pt x="809514" y="3039765"/>
                </a:cubicBezTo>
                <a:cubicBezTo>
                  <a:pt x="773761" y="3042869"/>
                  <a:pt x="775984" y="3025792"/>
                  <a:pt x="686053" y="3027101"/>
                </a:cubicBezTo>
                <a:cubicBezTo>
                  <a:pt x="600190" y="3024844"/>
                  <a:pt x="595882" y="3019147"/>
                  <a:pt x="504370" y="3015625"/>
                </a:cubicBezTo>
                <a:cubicBezTo>
                  <a:pt x="442615" y="3013617"/>
                  <a:pt x="455531" y="3005845"/>
                  <a:pt x="421644" y="3004997"/>
                </a:cubicBezTo>
                <a:cubicBezTo>
                  <a:pt x="377193" y="3017912"/>
                  <a:pt x="307611" y="2981496"/>
                  <a:pt x="274973" y="2996304"/>
                </a:cubicBezTo>
                <a:lnTo>
                  <a:pt x="116340" y="2982098"/>
                </a:lnTo>
                <a:lnTo>
                  <a:pt x="35300" y="2993836"/>
                </a:lnTo>
                <a:cubicBezTo>
                  <a:pt x="29001" y="2994370"/>
                  <a:pt x="18688" y="2993580"/>
                  <a:pt x="6479" y="2992085"/>
                </a:cubicBezTo>
                <a:lnTo>
                  <a:pt x="0" y="2991123"/>
                </a:lnTo>
                <a:close/>
              </a:path>
            </a:pathLst>
          </a:custGeom>
        </p:spPr>
      </p:pic>
      <p:pic>
        <p:nvPicPr>
          <p:cNvPr id="7" name="Picture 7" descr="A picture containing water&#10;&#10;Description automatically generated">
            <a:extLst>
              <a:ext uri="{FF2B5EF4-FFF2-40B4-BE49-F238E27FC236}">
                <a16:creationId xmlns:a16="http://schemas.microsoft.com/office/drawing/2014/main" id="{08859A58-F163-1C40-7164-CCA1AA98C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08" b="9886"/>
          <a:stretch/>
        </p:blipFill>
        <p:spPr>
          <a:xfrm>
            <a:off x="6096000" y="10"/>
            <a:ext cx="6096000" cy="3182262"/>
          </a:xfrm>
          <a:custGeom>
            <a:avLst/>
            <a:gdLst/>
            <a:ahLst/>
            <a:cxnLst/>
            <a:rect l="l" t="t" r="r" b="b"/>
            <a:pathLst>
              <a:path w="6096000" h="3182272">
                <a:moveTo>
                  <a:pt x="0" y="0"/>
                </a:moveTo>
                <a:lnTo>
                  <a:pt x="6096000" y="0"/>
                </a:lnTo>
                <a:lnTo>
                  <a:pt x="6096000" y="2977881"/>
                </a:lnTo>
                <a:lnTo>
                  <a:pt x="6089100" y="2979305"/>
                </a:lnTo>
                <a:cubicBezTo>
                  <a:pt x="6033641" y="2989882"/>
                  <a:pt x="5988719" y="2996128"/>
                  <a:pt x="5963104" y="2993636"/>
                </a:cubicBezTo>
                <a:cubicBezTo>
                  <a:pt x="5792949" y="3029182"/>
                  <a:pt x="5730547" y="3002240"/>
                  <a:pt x="5622676" y="2993454"/>
                </a:cubicBezTo>
                <a:cubicBezTo>
                  <a:pt x="5358705" y="2975083"/>
                  <a:pt x="5242862" y="2994654"/>
                  <a:pt x="5115732" y="2989671"/>
                </a:cubicBezTo>
                <a:cubicBezTo>
                  <a:pt x="4988602" y="2984687"/>
                  <a:pt x="5029567" y="2975639"/>
                  <a:pt x="4859897" y="2963549"/>
                </a:cubicBezTo>
                <a:lnTo>
                  <a:pt x="4391870" y="2926580"/>
                </a:lnTo>
                <a:cubicBezTo>
                  <a:pt x="4327296" y="2956949"/>
                  <a:pt x="4071930" y="2902434"/>
                  <a:pt x="4051327" y="2902384"/>
                </a:cubicBezTo>
                <a:cubicBezTo>
                  <a:pt x="3968352" y="2908170"/>
                  <a:pt x="3882315" y="2886803"/>
                  <a:pt x="3767876" y="2899218"/>
                </a:cubicBezTo>
                <a:cubicBezTo>
                  <a:pt x="3761563" y="2910695"/>
                  <a:pt x="3759706" y="2886579"/>
                  <a:pt x="3607318" y="2887826"/>
                </a:cubicBezTo>
                <a:cubicBezTo>
                  <a:pt x="3517854" y="2911862"/>
                  <a:pt x="3239059" y="2908898"/>
                  <a:pt x="3200813" y="2916134"/>
                </a:cubicBezTo>
                <a:cubicBezTo>
                  <a:pt x="3125330" y="2921689"/>
                  <a:pt x="3104585" y="2900825"/>
                  <a:pt x="3048226" y="2903616"/>
                </a:cubicBezTo>
                <a:cubicBezTo>
                  <a:pt x="3047198" y="2905512"/>
                  <a:pt x="2972947" y="2922104"/>
                  <a:pt x="2930185" y="2925795"/>
                </a:cubicBezTo>
                <a:cubicBezTo>
                  <a:pt x="2887423" y="2929486"/>
                  <a:pt x="2826842" y="2932273"/>
                  <a:pt x="2791651" y="2925762"/>
                </a:cubicBezTo>
                <a:cubicBezTo>
                  <a:pt x="2641026" y="2907373"/>
                  <a:pt x="2577392" y="2897262"/>
                  <a:pt x="2468125" y="2897565"/>
                </a:cubicBezTo>
                <a:cubicBezTo>
                  <a:pt x="2347953" y="2900676"/>
                  <a:pt x="2483169" y="2941985"/>
                  <a:pt x="2308652" y="2926146"/>
                </a:cubicBezTo>
                <a:cubicBezTo>
                  <a:pt x="2305401" y="2936895"/>
                  <a:pt x="2265130" y="2921533"/>
                  <a:pt x="2228153" y="2918475"/>
                </a:cubicBezTo>
                <a:cubicBezTo>
                  <a:pt x="2170686" y="2920724"/>
                  <a:pt x="2206286" y="2945386"/>
                  <a:pt x="2130469" y="2933502"/>
                </a:cubicBezTo>
                <a:lnTo>
                  <a:pt x="2051835" y="2955169"/>
                </a:lnTo>
                <a:cubicBezTo>
                  <a:pt x="2052153" y="2950872"/>
                  <a:pt x="1934201" y="3004193"/>
                  <a:pt x="1910793" y="3004946"/>
                </a:cubicBezTo>
                <a:lnTo>
                  <a:pt x="1758332" y="3027886"/>
                </a:lnTo>
                <a:cubicBezTo>
                  <a:pt x="1709235" y="3044665"/>
                  <a:pt x="1700383" y="3043257"/>
                  <a:pt x="1649704" y="3051307"/>
                </a:cubicBezTo>
                <a:cubicBezTo>
                  <a:pt x="1599024" y="3059359"/>
                  <a:pt x="1520412" y="3098900"/>
                  <a:pt x="1454257" y="3076192"/>
                </a:cubicBezTo>
                <a:cubicBezTo>
                  <a:pt x="1407884" y="3090545"/>
                  <a:pt x="1414359" y="3062092"/>
                  <a:pt x="1323176" y="3081187"/>
                </a:cubicBezTo>
                <a:cubicBezTo>
                  <a:pt x="1269270" y="3084300"/>
                  <a:pt x="1246499" y="3082073"/>
                  <a:pt x="1231798" y="3083652"/>
                </a:cubicBezTo>
                <a:lnTo>
                  <a:pt x="1128386" y="3096270"/>
                </a:lnTo>
                <a:lnTo>
                  <a:pt x="1087572" y="3101257"/>
                </a:lnTo>
                <a:lnTo>
                  <a:pt x="1075937" y="3104255"/>
                </a:lnTo>
                <a:lnTo>
                  <a:pt x="992872" y="3105385"/>
                </a:lnTo>
                <a:cubicBezTo>
                  <a:pt x="955021" y="3105296"/>
                  <a:pt x="904630" y="3125038"/>
                  <a:pt x="891882" y="3122691"/>
                </a:cubicBezTo>
                <a:cubicBezTo>
                  <a:pt x="784087" y="3112356"/>
                  <a:pt x="829281" y="3133000"/>
                  <a:pt x="715888" y="3127380"/>
                </a:cubicBezTo>
                <a:cubicBezTo>
                  <a:pt x="637116" y="3116268"/>
                  <a:pt x="537472" y="3131012"/>
                  <a:pt x="399964" y="3152096"/>
                </a:cubicBezTo>
                <a:lnTo>
                  <a:pt x="310170" y="3146040"/>
                </a:lnTo>
                <a:lnTo>
                  <a:pt x="251771" y="3165636"/>
                </a:lnTo>
                <a:cubicBezTo>
                  <a:pt x="208442" y="3181313"/>
                  <a:pt x="136178" y="3149360"/>
                  <a:pt x="104780" y="3166182"/>
                </a:cubicBezTo>
                <a:cubicBezTo>
                  <a:pt x="55782" y="3185117"/>
                  <a:pt x="29223" y="3184417"/>
                  <a:pt x="8274" y="3178809"/>
                </a:cubicBezTo>
                <a:lnTo>
                  <a:pt x="0" y="3175916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6E52-D8DC-3ECA-26A1-37F67CB2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707" y="3493827"/>
            <a:ext cx="5813948" cy="28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"Pravilna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tijela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provokativno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su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malobrojna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ali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 ova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kvantitativno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skromna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skupina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uspjela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 je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ući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 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razne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dubine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znanosti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." 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Calibri"/>
              </a:rPr>
              <a:t>                           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Lewis Carrol,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engleski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matematičar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  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72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1D895-ABC3-24C4-9F93-94275182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700" b="1" dirty="0">
                <a:latin typeface="Times New Roman"/>
                <a:ea typeface="Calibri Light"/>
                <a:cs typeface="Calibri Light"/>
              </a:rPr>
              <a:t>ŠTO SU PLATONOVA TIJELA?</a:t>
            </a:r>
            <a:endParaRPr lang="en-US" sz="3700" b="1" dirty="0">
              <a:latin typeface="Times New Roman"/>
              <a:cs typeface="Calibri Ligh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C887-85D4-24CF-3A2F-85559208D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94" y="2330505"/>
            <a:ext cx="4973350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i="1" u="sng" dirty="0">
                <a:latin typeface="Times New Roman"/>
                <a:ea typeface="Calibri"/>
                <a:cs typeface="Calibri"/>
              </a:rPr>
              <a:t>PLATONOVA TIJELA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(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pravilni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poliedri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)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su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uglata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geometrijska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tijela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omeđena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sukladnim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 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pravilnim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mnogokutima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. </a:t>
            </a:r>
            <a:endParaRPr lang="en-US" sz="2000" dirty="0">
              <a:latin typeface="Times New Roman"/>
              <a:ea typeface="+mn-lt"/>
              <a:cs typeface="+mn-lt"/>
            </a:endParaRPr>
          </a:p>
          <a:p>
            <a:pPr algn="ctr"/>
            <a:r>
              <a:rPr lang="en-US" sz="2000" dirty="0" err="1">
                <a:latin typeface="Times New Roman"/>
                <a:cs typeface="Times New Roman"/>
              </a:rPr>
              <a:t>Razlikujemo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pet </a:t>
            </a:r>
            <a:r>
              <a:rPr lang="en-US" sz="2000" i="1" dirty="0" err="1">
                <a:latin typeface="Times New Roman"/>
                <a:cs typeface="Times New Roman"/>
              </a:rPr>
              <a:t>Platonovih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cs typeface="Times New Roman"/>
              </a:rPr>
              <a:t>tijela</a:t>
            </a:r>
            <a:r>
              <a:rPr lang="en-US" sz="2000" dirty="0">
                <a:latin typeface="Times New Roman"/>
                <a:cs typeface="Times New Roman"/>
              </a:rPr>
              <a:t>: </a:t>
            </a:r>
            <a:r>
              <a:rPr lang="en-US" sz="2000" b="1" i="1" u="sng" dirty="0" err="1">
                <a:latin typeface="Times New Roman"/>
                <a:cs typeface="Times New Roman"/>
              </a:rPr>
              <a:t>tetraedar</a:t>
            </a:r>
            <a:r>
              <a:rPr lang="en-US" sz="2000" b="1" i="1" u="sng" dirty="0">
                <a:latin typeface="Times New Roman"/>
                <a:cs typeface="Times New Roman"/>
              </a:rPr>
              <a:t>, </a:t>
            </a:r>
            <a:r>
              <a:rPr lang="en-US" sz="2000" b="1" i="1" u="sng" dirty="0" err="1">
                <a:latin typeface="Times New Roman"/>
                <a:cs typeface="Times New Roman"/>
              </a:rPr>
              <a:t>kocka</a:t>
            </a:r>
            <a:r>
              <a:rPr lang="en-US" sz="2000" b="1" i="1" u="sng" dirty="0">
                <a:latin typeface="Times New Roman"/>
                <a:cs typeface="Times New Roman"/>
              </a:rPr>
              <a:t> (</a:t>
            </a:r>
            <a:r>
              <a:rPr lang="en-US" sz="2000" b="1" i="1" u="sng" dirty="0" err="1">
                <a:latin typeface="Times New Roman"/>
                <a:cs typeface="Times New Roman"/>
              </a:rPr>
              <a:t>heksaedar</a:t>
            </a:r>
            <a:r>
              <a:rPr lang="en-US" sz="2000" b="1" i="1" u="sng" dirty="0">
                <a:latin typeface="Times New Roman"/>
                <a:cs typeface="Times New Roman"/>
              </a:rPr>
              <a:t>), </a:t>
            </a:r>
            <a:r>
              <a:rPr lang="en-US" sz="2000" b="1" i="1" u="sng" dirty="0" err="1">
                <a:latin typeface="Times New Roman"/>
                <a:cs typeface="Times New Roman"/>
              </a:rPr>
              <a:t>oktaedar</a:t>
            </a:r>
            <a:r>
              <a:rPr lang="en-US" sz="2000" b="1" i="1" u="sng" dirty="0">
                <a:latin typeface="Times New Roman"/>
                <a:cs typeface="Times New Roman"/>
              </a:rPr>
              <a:t>, </a:t>
            </a:r>
            <a:r>
              <a:rPr lang="en-US" sz="2000" b="1" i="1" u="sng" dirty="0" err="1">
                <a:latin typeface="Times New Roman"/>
                <a:cs typeface="Times New Roman"/>
              </a:rPr>
              <a:t>dodekaedar</a:t>
            </a:r>
            <a:r>
              <a:rPr lang="en-US" sz="2000" b="1" i="1" u="sng" dirty="0">
                <a:latin typeface="Times New Roman"/>
                <a:cs typeface="Times New Roman"/>
              </a:rPr>
              <a:t> </a:t>
            </a:r>
            <a:r>
              <a:rPr lang="en-US" sz="2000" b="1" i="1" u="sng" dirty="0" err="1">
                <a:latin typeface="Times New Roman"/>
                <a:cs typeface="Times New Roman"/>
              </a:rPr>
              <a:t>i</a:t>
            </a:r>
            <a:r>
              <a:rPr lang="en-US" sz="2000" b="1" i="1" u="sng" dirty="0">
                <a:latin typeface="Times New Roman"/>
                <a:cs typeface="Times New Roman"/>
              </a:rPr>
              <a:t> </a:t>
            </a:r>
            <a:r>
              <a:rPr lang="en-US" sz="2000" b="1" i="1" u="sng" dirty="0" err="1">
                <a:latin typeface="Times New Roman"/>
                <a:cs typeface="Times New Roman"/>
              </a:rPr>
              <a:t>ikosaedar</a:t>
            </a:r>
            <a:r>
              <a:rPr lang="en-US" sz="2000" b="1" i="1" u="sng" dirty="0"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Platonova </a:t>
            </a:r>
            <a:r>
              <a:rPr lang="en-US" sz="2000" dirty="0" err="1">
                <a:latin typeface="Times New Roman"/>
                <a:cs typeface="Times New Roman"/>
              </a:rPr>
              <a:t>tijela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nazvana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su</a:t>
            </a:r>
            <a:r>
              <a:rPr lang="en-US" sz="2000" dirty="0">
                <a:latin typeface="Times New Roman"/>
                <a:cs typeface="Times New Roman"/>
              </a:rPr>
              <a:t> po </a:t>
            </a:r>
            <a:r>
              <a:rPr lang="en-US" sz="2000" dirty="0" err="1">
                <a:latin typeface="Times New Roman"/>
                <a:cs typeface="Times New Roman"/>
              </a:rPr>
              <a:t>poznatom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cs typeface="Times New Roman"/>
              </a:rPr>
              <a:t>grčkom</a:t>
            </a:r>
            <a:r>
              <a:rPr lang="en-US" sz="2000" i="1" dirty="0">
                <a:latin typeface="Times New Roman"/>
                <a:cs typeface="Times New Roman"/>
              </a:rPr>
              <a:t> </a:t>
            </a:r>
            <a:r>
              <a:rPr lang="en-US" sz="2000" i="1" dirty="0" err="1">
                <a:latin typeface="Times New Roman"/>
                <a:cs typeface="Times New Roman"/>
              </a:rPr>
              <a:t>filozofu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cs typeface="Times New Roman"/>
              </a:rPr>
              <a:t>Platonu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5DABAB48-E909-2006-D756-ED07160EB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0" r="12148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4FD9B82-61F2-72DB-39DC-63F2B4650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3667" r="17023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3009ED-71D0-1074-BEE6-33B8826F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24" y="365125"/>
            <a:ext cx="6370796" cy="16276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/>
                <a:ea typeface="Calibri Light"/>
                <a:cs typeface="Calibri Light"/>
              </a:rPr>
              <a:t>TKO JE BIO PLATON?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3DDA-C952-E2BC-C0D8-50DA7E6C1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3" y="1890526"/>
            <a:ext cx="6745694" cy="4286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b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PLATON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je bio </a:t>
            </a:r>
            <a:r>
              <a:rPr lang="en-US" sz="1900" i="1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poznat</a:t>
            </a:r>
            <a:r>
              <a:rPr lang="en-US" sz="1900" i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i</a:t>
            </a:r>
            <a:r>
              <a:rPr lang="en-US" sz="1900" i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sz="1900" i="1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utjecajan</a:t>
            </a:r>
            <a:r>
              <a:rPr lang="en-US" sz="1900" i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grčki</a:t>
            </a:r>
            <a:r>
              <a:rPr lang="en-US" sz="1900" i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filozof</a:t>
            </a:r>
            <a:r>
              <a:rPr lang="en-US" sz="1900" i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.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 </a:t>
            </a:r>
          </a:p>
          <a:p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Rođen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je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i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umro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u </a:t>
            </a:r>
            <a:r>
              <a:rPr lang="en-US" sz="1900" b="1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Ateni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, u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kojoj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je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živio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od 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rođenja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sz="1900" b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428. </a:t>
            </a:r>
            <a:r>
              <a:rPr lang="en-US" sz="1900" b="1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godine</a:t>
            </a:r>
            <a:r>
              <a:rPr lang="en-US" sz="1900" b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pr. Kr.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sve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do 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smrti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sz="1900" b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347. </a:t>
            </a:r>
            <a:r>
              <a:rPr lang="en-US" sz="1900" b="1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godine</a:t>
            </a:r>
            <a:r>
              <a:rPr lang="en-US" sz="1900" b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pr. Kr.</a:t>
            </a:r>
          </a:p>
          <a:p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Za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svoga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života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ostvarivao</a:t>
            </a:r>
            <a:r>
              <a:rPr lang="hr-HR" sz="1900" dirty="0" smtClean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se</a:t>
            </a:r>
            <a:r>
              <a:rPr lang="en-US" sz="1900" dirty="0" smtClean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na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mnogim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poljima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znanosti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; </a:t>
            </a:r>
            <a:r>
              <a:rPr lang="en-US" sz="1900" b="1" i="1" u="sng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filozofija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, </a:t>
            </a:r>
            <a:r>
              <a:rPr lang="en-US" sz="1900" b="1" i="1" u="sng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teologija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, </a:t>
            </a:r>
            <a:r>
              <a:rPr lang="en-US" sz="1900" b="1" i="1" u="sng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književnost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, </a:t>
            </a:r>
            <a:r>
              <a:rPr lang="en-US" sz="1900" b="1" i="1" u="sng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retorika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b="1" i="1" u="sng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i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sz="1900" b="1" i="1" u="sng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matematika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. </a:t>
            </a:r>
            <a:endParaRPr lang="en-US" sz="1900" b="1" i="1" u="sng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U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matematici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je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zapamćen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po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tijelima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koje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nose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njegovo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ime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jer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je bio </a:t>
            </a:r>
            <a:r>
              <a:rPr lang="en-US" sz="1900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prvi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koji je 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o </a:t>
            </a:r>
            <a:r>
              <a:rPr lang="en-US" sz="1900" b="1" i="1" u="sng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njima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b="1" i="1" u="sng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raspravljao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u </a:t>
            </a:r>
            <a:r>
              <a:rPr lang="en-US" sz="1900" b="1" i="1" u="sng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znamenitom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b="1" i="1" u="sng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matematičkom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1900" b="1" i="1" u="sng" dirty="0" err="1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dijelogu</a:t>
            </a:r>
            <a:r>
              <a:rPr lang="en-US" sz="1900" b="1" i="1" u="sng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 Timej</a:t>
            </a:r>
            <a:r>
              <a:rPr lang="en-US" sz="1900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. </a:t>
            </a:r>
          </a:p>
          <a:p>
            <a:endParaRPr lang="en-US" sz="19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9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9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531A63-6F98-DC10-8005-953CA507E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053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4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Sticky notes with question marks">
            <a:extLst>
              <a:ext uri="{FF2B5EF4-FFF2-40B4-BE49-F238E27FC236}">
                <a16:creationId xmlns:a16="http://schemas.microsoft.com/office/drawing/2014/main" id="{2B9BD78E-0CEC-4FE7-83A4-80F3B29F6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343" b="73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42719-B8CA-CBBF-117A-E63E05AB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Times New Roman"/>
                <a:cs typeface="Times New Roman"/>
              </a:rPr>
              <a:t>KOJA TO TIJELA ČINE PLATONOVA TIJELA?</a:t>
            </a:r>
            <a:endParaRPr lang="en-US" sz="6000" b="1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41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F1A630-2A9B-41A0-92F9-FDA261070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83EFF-A209-0A6D-3B6F-823ACD37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latin typeface="Times New Roman"/>
                <a:ea typeface="Calibri Light"/>
                <a:cs typeface="Calibri Light"/>
              </a:rPr>
              <a:t>TETRAEDAR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91BCF-74AD-E373-22CC-7453BEE26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271" y="2508105"/>
            <a:ext cx="5764654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i="1" dirty="0" err="1">
                <a:latin typeface="Times New Roman"/>
                <a:ea typeface="Calibri"/>
                <a:cs typeface="Calibri"/>
              </a:rPr>
              <a:t>Najjednostavnije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je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Platonovo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tijelo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.</a:t>
            </a:r>
          </a:p>
          <a:p>
            <a:r>
              <a:rPr lang="en-US" sz="2000" b="1" dirty="0" err="1">
                <a:latin typeface="Times New Roman"/>
                <a:ea typeface="Calibri"/>
                <a:cs typeface="Calibri"/>
              </a:rPr>
              <a:t>Pravilni</a:t>
            </a:r>
            <a:r>
              <a:rPr lang="en-US" sz="2000" b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Calibri"/>
              </a:rPr>
              <a:t>tetraedar</a:t>
            </a:r>
            <a:r>
              <a:rPr lang="en-US" sz="2000" b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je 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omeđen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 s </a:t>
            </a:r>
            <a:r>
              <a:rPr lang="en-US" sz="2000" i="1" dirty="0" err="1" smtClean="0">
                <a:latin typeface="Times New Roman"/>
                <a:ea typeface="Calibri"/>
                <a:cs typeface="Calibri"/>
              </a:rPr>
              <a:t>četir</a:t>
            </a:r>
            <a:r>
              <a:rPr lang="hr-HR" sz="2000" i="1" dirty="0" smtClean="0">
                <a:latin typeface="Times New Roman"/>
                <a:ea typeface="Calibri"/>
                <a:cs typeface="Calibri"/>
              </a:rPr>
              <a:t>i </a:t>
            </a:r>
            <a:r>
              <a:rPr lang="en-US" sz="2000" i="1" dirty="0" err="1" smtClean="0">
                <a:latin typeface="Times New Roman"/>
                <a:ea typeface="Calibri"/>
                <a:cs typeface="Calibri"/>
              </a:rPr>
              <a:t>jednakostranična</a:t>
            </a:r>
            <a:r>
              <a:rPr lang="en-US" sz="2000" i="1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trokuta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, 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ima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 4 </a:t>
            </a:r>
            <a:r>
              <a:rPr lang="en-US" sz="2000" i="1" dirty="0" err="1" smtClean="0">
                <a:latin typeface="Times New Roman"/>
                <a:ea typeface="Calibri"/>
                <a:cs typeface="Calibri"/>
              </a:rPr>
              <a:t>vrh</a:t>
            </a:r>
            <a:r>
              <a:rPr lang="hr-HR" sz="2000" i="1" dirty="0" smtClean="0">
                <a:latin typeface="Times New Roman"/>
                <a:ea typeface="Calibri"/>
                <a:cs typeface="Calibri"/>
              </a:rPr>
              <a:t>a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i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 6 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bridova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. </a:t>
            </a:r>
          </a:p>
          <a:p>
            <a:r>
              <a:rPr lang="en-US" sz="2000" dirty="0">
                <a:latin typeface="Times New Roman"/>
                <a:ea typeface="Calibri"/>
                <a:cs typeface="Calibri"/>
              </a:rPr>
              <a:t>Ime je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dobio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od: </a:t>
            </a:r>
            <a:r>
              <a:rPr lang="en-US" sz="2000" b="1" i="1" dirty="0">
                <a:latin typeface="Times New Roman"/>
                <a:ea typeface="Calibri"/>
                <a:cs typeface="Calibri"/>
              </a:rPr>
              <a:t>tetra (</a:t>
            </a:r>
            <a:r>
              <a:rPr lang="en-US" sz="2000" b="1" i="1" dirty="0" err="1">
                <a:latin typeface="Times New Roman"/>
                <a:ea typeface="Calibri"/>
                <a:cs typeface="Calibri"/>
              </a:rPr>
              <a:t>broj</a:t>
            </a:r>
            <a:r>
              <a:rPr lang="en-US" sz="2000" b="1" i="1" dirty="0">
                <a:latin typeface="Times New Roman"/>
                <a:ea typeface="Calibri"/>
                <a:cs typeface="Calibri"/>
              </a:rPr>
              <a:t> 4 </a:t>
            </a:r>
            <a:r>
              <a:rPr lang="en-US" sz="2000" b="1" i="1" dirty="0" err="1">
                <a:latin typeface="Times New Roman"/>
                <a:ea typeface="Calibri"/>
                <a:cs typeface="Calibri"/>
              </a:rPr>
              <a:t>na</a:t>
            </a:r>
            <a:r>
              <a:rPr lang="en-US" sz="2000" b="1" i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b="1" i="1" dirty="0" err="1">
                <a:latin typeface="Times New Roman"/>
                <a:ea typeface="Calibri"/>
                <a:cs typeface="Calibri"/>
              </a:rPr>
              <a:t>grčkom</a:t>
            </a:r>
            <a:r>
              <a:rPr lang="en-US" sz="2000" b="1" i="1" dirty="0">
                <a:latin typeface="Times New Roman"/>
                <a:ea typeface="Calibri"/>
                <a:cs typeface="Calibri"/>
              </a:rPr>
              <a:t>) </a:t>
            </a:r>
            <a:r>
              <a:rPr lang="hr-HR" sz="2000" b="1" i="1" dirty="0" smtClean="0">
                <a:latin typeface="Times New Roman"/>
                <a:ea typeface="Calibri"/>
                <a:cs typeface="Calibri"/>
              </a:rPr>
              <a:t>i</a:t>
            </a:r>
            <a:r>
              <a:rPr lang="en-US" sz="2000" b="1" i="1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en-US" sz="2000" b="1" i="1" dirty="0" err="1">
                <a:latin typeface="Times New Roman"/>
                <a:ea typeface="Calibri"/>
                <a:cs typeface="Calibri"/>
              </a:rPr>
              <a:t>hedra</a:t>
            </a:r>
            <a:r>
              <a:rPr lang="en-US" sz="2000" b="1" i="1" dirty="0">
                <a:latin typeface="Times New Roman"/>
                <a:ea typeface="Calibri"/>
                <a:cs typeface="Calibri"/>
              </a:rPr>
              <a:t> (</a:t>
            </a:r>
            <a:r>
              <a:rPr lang="en-US" sz="2000" b="1" i="1" dirty="0" err="1">
                <a:latin typeface="Times New Roman"/>
                <a:ea typeface="Calibri"/>
                <a:cs typeface="Calibri"/>
              </a:rPr>
              <a:t>stranica</a:t>
            </a:r>
            <a:r>
              <a:rPr lang="en-US" sz="2000" b="1" i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b="1" i="1" dirty="0" err="1">
                <a:latin typeface="Times New Roman"/>
                <a:ea typeface="Calibri"/>
                <a:cs typeface="Calibri"/>
              </a:rPr>
              <a:t>na</a:t>
            </a:r>
            <a:r>
              <a:rPr lang="en-US" sz="2000" b="1" i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b="1" i="1" dirty="0" err="1">
                <a:latin typeface="Times New Roman"/>
                <a:ea typeface="Calibri"/>
                <a:cs typeface="Calibri"/>
              </a:rPr>
              <a:t>grčkom</a:t>
            </a:r>
            <a:r>
              <a:rPr lang="en-US" sz="2000" b="1" i="1" dirty="0">
                <a:latin typeface="Times New Roman"/>
                <a:ea typeface="Calibri"/>
                <a:cs typeface="Calibri"/>
              </a:rPr>
              <a:t>).</a:t>
            </a:r>
          </a:p>
          <a:p>
            <a:r>
              <a:rPr lang="en-US" sz="2000" dirty="0">
                <a:latin typeface="Times New Roman"/>
                <a:ea typeface="Calibri"/>
                <a:cs typeface="Calibri"/>
              </a:rPr>
              <a:t>FORMULA ZA OPLOŠJE:</a:t>
            </a:r>
            <a:r>
              <a:rPr lang="en-US" sz="2000" b="1" dirty="0">
                <a:latin typeface="Times New Roman"/>
                <a:ea typeface="Calibri"/>
                <a:cs typeface="Calibri"/>
              </a:rPr>
              <a:t> O=</a:t>
            </a:r>
            <a:r>
              <a:rPr lang="en-US" sz="2000" b="1" i="1" dirty="0">
                <a:latin typeface="Times New Roman"/>
                <a:ea typeface="+mn-lt"/>
                <a:cs typeface="+mn-lt"/>
              </a:rPr>
              <a:t>a² · √3</a:t>
            </a:r>
            <a:endParaRPr lang="en-US" sz="2000" b="1" dirty="0">
              <a:latin typeface="Times New Roman"/>
              <a:ea typeface="Calibri"/>
              <a:cs typeface="Calibri"/>
            </a:endParaRPr>
          </a:p>
          <a:p>
            <a:r>
              <a:rPr lang="en-US" sz="2000" dirty="0">
                <a:latin typeface="Times New Roman"/>
                <a:ea typeface="Calibri"/>
                <a:cs typeface="Calibri"/>
              </a:rPr>
              <a:t>FORMULA ZA OBUJAM: </a:t>
            </a:r>
            <a:r>
              <a:rPr lang="en-US" sz="2000" b="1" dirty="0">
                <a:latin typeface="Times New Roman"/>
                <a:ea typeface="Calibri"/>
                <a:cs typeface="Calibri"/>
              </a:rPr>
              <a:t>V=</a:t>
            </a:r>
            <a:r>
              <a:rPr lang="en-US" sz="2000" b="1" dirty="0">
                <a:latin typeface="Times New Roman"/>
                <a:ea typeface="Tahoma"/>
                <a:cs typeface="Tahoma"/>
              </a:rPr>
              <a:t> </a:t>
            </a:r>
            <a:r>
              <a:rPr lang="en-US" sz="2000" b="1" i="1" dirty="0">
                <a:latin typeface="Times New Roman"/>
                <a:ea typeface="+mn-lt"/>
                <a:cs typeface="+mn-lt"/>
              </a:rPr>
              <a:t>√2a³</a:t>
            </a:r>
            <a:r>
              <a:rPr lang="en-US" sz="2000" b="1" dirty="0">
                <a:latin typeface="Times New Roman"/>
                <a:ea typeface="Tahoma"/>
                <a:cs typeface="Tahoma"/>
              </a:rPr>
              <a:t> </a:t>
            </a:r>
            <a:r>
              <a:rPr lang="en-US" sz="2000" b="1" i="1" dirty="0">
                <a:latin typeface="Times New Roman"/>
                <a:ea typeface="+mn-lt"/>
                <a:cs typeface="+mn-lt"/>
              </a:rPr>
              <a:t>·</a:t>
            </a:r>
            <a:r>
              <a:rPr lang="en-US" sz="2000" b="1" dirty="0">
                <a:latin typeface="Times New Roman"/>
                <a:ea typeface="Tahoma"/>
                <a:cs typeface="Tahoma"/>
              </a:rPr>
              <a:t> </a:t>
            </a:r>
            <a:r>
              <a:rPr lang="en-US" sz="2000" b="1" i="1" dirty="0">
                <a:latin typeface="Times New Roman"/>
                <a:ea typeface="+mn-lt"/>
                <a:cs typeface="+mn-lt"/>
              </a:rPr>
              <a:t>1/12 </a:t>
            </a:r>
            <a:endParaRPr lang="en-US" sz="2000" b="1" dirty="0">
              <a:latin typeface="Times New Roman"/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4" name="Picture 4" descr="A picture containing stationary, envelope, accessory&#10;&#10;Description automatically generated">
            <a:extLst>
              <a:ext uri="{FF2B5EF4-FFF2-40B4-BE49-F238E27FC236}">
                <a16:creationId xmlns:a16="http://schemas.microsoft.com/office/drawing/2014/main" id="{11CAE326-0727-4E52-7602-D6B5F864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07" y="31100"/>
            <a:ext cx="4586710" cy="56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DC80-728F-2913-F259-D7A06445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>
                <a:latin typeface="Times New Roman"/>
                <a:ea typeface="Calibri Light"/>
                <a:cs typeface="Calibri Light"/>
              </a:rPr>
              <a:t>HEKSAEDAR (KOCKA)</a:t>
            </a:r>
            <a:endParaRPr lang="en-US" sz="3700" b="1" dirty="0">
              <a:latin typeface="Times New Roman"/>
              <a:cs typeface="Calibri Ligh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47D8A-3657-2E23-5D6F-58F6F776F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739028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latin typeface="Times New Roman"/>
                <a:ea typeface="Calibri"/>
                <a:cs typeface="Calibri"/>
              </a:rPr>
              <a:t>Jedno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 je od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Platonovih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tijela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, no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osim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toga je 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i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dirty="0" err="1">
                <a:latin typeface="Times New Roman"/>
                <a:ea typeface="Calibri"/>
                <a:cs typeface="Calibri"/>
              </a:rPr>
              <a:t>četverostrana</a:t>
            </a:r>
            <a:r>
              <a:rPr lang="en-US" sz="2000" i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i="1" dirty="0" err="1" smtClean="0">
                <a:latin typeface="Times New Roman"/>
                <a:ea typeface="Calibri"/>
                <a:cs typeface="Calibri"/>
              </a:rPr>
              <a:t>prizma</a:t>
            </a:r>
            <a:r>
              <a:rPr lang="hr-HR" sz="2000" i="1" dirty="0" smtClean="0">
                <a:latin typeface="Times New Roman"/>
                <a:ea typeface="Calibri"/>
                <a:cs typeface="Calibri"/>
              </a:rPr>
              <a:t> kojoj su </a:t>
            </a:r>
            <a:r>
              <a:rPr lang="hr-HR" sz="2000" i="1" dirty="0" err="1" smtClean="0">
                <a:latin typeface="Times New Roman"/>
                <a:ea typeface="Calibri"/>
                <a:cs typeface="Calibri"/>
              </a:rPr>
              <a:t>pobočje</a:t>
            </a:r>
            <a:r>
              <a:rPr lang="hr-HR" sz="2000" i="1" dirty="0" smtClean="0">
                <a:latin typeface="Times New Roman"/>
                <a:ea typeface="Calibri"/>
                <a:cs typeface="Calibri"/>
              </a:rPr>
              <a:t> kvadrati</a:t>
            </a:r>
            <a:r>
              <a:rPr lang="en-US" sz="2000" dirty="0" smtClean="0">
                <a:latin typeface="Times New Roman"/>
                <a:ea typeface="Calibri"/>
                <a:cs typeface="Calibri"/>
              </a:rPr>
              <a:t>.</a:t>
            </a:r>
            <a:endParaRPr lang="en-US" sz="2000" dirty="0">
              <a:latin typeface="Times New Roman"/>
              <a:ea typeface="Calibri"/>
              <a:cs typeface="Calibri"/>
            </a:endParaRPr>
          </a:p>
          <a:p>
            <a:r>
              <a:rPr lang="en-US" sz="2000" dirty="0" err="1">
                <a:latin typeface="Times New Roman"/>
                <a:ea typeface="Calibri"/>
                <a:cs typeface="Calibri"/>
              </a:rPr>
              <a:t>Sastoji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se od </a:t>
            </a:r>
            <a:r>
              <a:rPr lang="en-US" sz="2000" i="1" u="sng" dirty="0" err="1">
                <a:latin typeface="Times New Roman"/>
                <a:ea typeface="Calibri"/>
                <a:cs typeface="Calibri"/>
              </a:rPr>
              <a:t>šest</a:t>
            </a:r>
            <a:r>
              <a:rPr lang="en-US" sz="2000" i="1" u="sng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i="1" u="sng" dirty="0" err="1">
                <a:latin typeface="Times New Roman"/>
                <a:ea typeface="Calibri"/>
                <a:cs typeface="Calibri"/>
              </a:rPr>
              <a:t>jednakih</a:t>
            </a:r>
            <a:r>
              <a:rPr lang="en-US" sz="2000" i="1" u="sng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i="1" u="sng" dirty="0" err="1">
                <a:latin typeface="Times New Roman"/>
                <a:ea typeface="Calibri"/>
                <a:cs typeface="Calibri"/>
              </a:rPr>
              <a:t>kvadrata</a:t>
            </a:r>
            <a:r>
              <a:rPr lang="en-US" sz="2000" i="1" u="sng" dirty="0">
                <a:latin typeface="Times New Roman"/>
                <a:ea typeface="Calibri"/>
                <a:cs typeface="Calibri"/>
              </a:rPr>
              <a:t>, </a:t>
            </a:r>
            <a:r>
              <a:rPr lang="en-US" sz="2000" i="1" u="sng" dirty="0" err="1">
                <a:latin typeface="Times New Roman"/>
                <a:ea typeface="Calibri"/>
                <a:cs typeface="Calibri"/>
              </a:rPr>
              <a:t>njezinih</a:t>
            </a:r>
            <a:r>
              <a:rPr lang="en-US" sz="2000" i="1" u="sng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i="1" u="sng" dirty="0" err="1" smtClean="0">
                <a:latin typeface="Times New Roman"/>
                <a:ea typeface="Calibri"/>
                <a:cs typeface="Calibri"/>
              </a:rPr>
              <a:t>stran</a:t>
            </a:r>
            <a:r>
              <a:rPr lang="hr-HR" sz="2000" i="1" u="sng" dirty="0" smtClean="0">
                <a:latin typeface="Times New Roman"/>
                <a:ea typeface="Calibri"/>
                <a:cs typeface="Calibri"/>
              </a:rPr>
              <a:t>a</a:t>
            </a:r>
            <a:r>
              <a:rPr lang="en-US" sz="2000" i="1" u="sng" dirty="0" smtClean="0">
                <a:latin typeface="Times New Roman"/>
                <a:ea typeface="Calibri"/>
                <a:cs typeface="Calibri"/>
              </a:rPr>
              <a:t>, </a:t>
            </a:r>
            <a:r>
              <a:rPr lang="en-US" sz="2000" i="1" u="sng" dirty="0" err="1">
                <a:latin typeface="Times New Roman"/>
                <a:ea typeface="Calibri"/>
                <a:cs typeface="Calibri"/>
              </a:rPr>
              <a:t>te</a:t>
            </a:r>
            <a:r>
              <a:rPr lang="en-US" sz="2000" i="1" u="sng" dirty="0">
                <a:latin typeface="Times New Roman"/>
                <a:ea typeface="Calibri"/>
                <a:cs typeface="Calibri"/>
              </a:rPr>
              <a:t> </a:t>
            </a:r>
            <a:r>
              <a:rPr lang="en-US" sz="2000" i="1" u="sng" dirty="0" err="1">
                <a:latin typeface="Times New Roman"/>
                <a:ea typeface="Calibri"/>
                <a:cs typeface="Calibri"/>
              </a:rPr>
              <a:t>ima</a:t>
            </a:r>
            <a:r>
              <a:rPr lang="en-US" sz="2000" i="1" u="sng" dirty="0">
                <a:latin typeface="Times New Roman"/>
                <a:ea typeface="Calibri"/>
                <a:cs typeface="Calibri"/>
              </a:rPr>
              <a:t> 12 </a:t>
            </a:r>
            <a:r>
              <a:rPr lang="en-US" sz="2000" i="1" u="sng" dirty="0" err="1">
                <a:latin typeface="Times New Roman"/>
                <a:ea typeface="Calibri"/>
                <a:cs typeface="Calibri"/>
              </a:rPr>
              <a:t>bridova</a:t>
            </a:r>
            <a:r>
              <a:rPr lang="en-US" sz="2000" i="1" u="sng" dirty="0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u="sng" dirty="0" err="1">
                <a:latin typeface="Times New Roman"/>
                <a:ea typeface="Calibri"/>
                <a:cs typeface="Calibri"/>
              </a:rPr>
              <a:t>i</a:t>
            </a:r>
            <a:r>
              <a:rPr lang="en-US" sz="2000" i="1" u="sng" dirty="0">
                <a:latin typeface="Times New Roman"/>
                <a:ea typeface="Calibri"/>
                <a:cs typeface="Calibri"/>
              </a:rPr>
              <a:t> 8 </a:t>
            </a:r>
            <a:r>
              <a:rPr lang="en-US" sz="2000" i="1" u="sng" dirty="0" err="1">
                <a:latin typeface="Times New Roman"/>
                <a:ea typeface="Calibri"/>
                <a:cs typeface="Calibri"/>
              </a:rPr>
              <a:t>vrhova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. </a:t>
            </a:r>
          </a:p>
          <a:p>
            <a:r>
              <a:rPr lang="en-US" sz="2000" dirty="0">
                <a:latin typeface="Times New Roman"/>
                <a:ea typeface="Tahoma"/>
                <a:cs typeface="Tahoma"/>
              </a:rPr>
              <a:t>Ime je </a:t>
            </a:r>
            <a:r>
              <a:rPr lang="en-US" sz="2000" dirty="0" err="1">
                <a:latin typeface="Times New Roman"/>
                <a:ea typeface="Tahoma"/>
                <a:cs typeface="Tahoma"/>
              </a:rPr>
              <a:t>dobio</a:t>
            </a:r>
            <a:r>
              <a:rPr lang="en-US" sz="2000" dirty="0">
                <a:latin typeface="Times New Roman"/>
                <a:ea typeface="Tahoma"/>
                <a:cs typeface="Tahoma"/>
              </a:rPr>
              <a:t> od: </a:t>
            </a:r>
            <a:r>
              <a:rPr lang="en-US" sz="2000" b="1" i="1" u="sng" dirty="0" err="1">
                <a:latin typeface="Times New Roman"/>
                <a:ea typeface="Tahoma"/>
                <a:cs typeface="Tahoma"/>
              </a:rPr>
              <a:t>heksa</a:t>
            </a:r>
            <a:r>
              <a:rPr lang="en-US" sz="2000" b="1" i="1" u="sng" dirty="0">
                <a:latin typeface="Times New Roman"/>
                <a:ea typeface="Tahoma"/>
                <a:cs typeface="Tahoma"/>
              </a:rPr>
              <a:t> (</a:t>
            </a:r>
            <a:r>
              <a:rPr lang="en-US" sz="2000" b="1" i="1" u="sng" dirty="0" err="1">
                <a:latin typeface="Times New Roman"/>
                <a:ea typeface="Tahoma"/>
                <a:cs typeface="Tahoma"/>
              </a:rPr>
              <a:t>broj</a:t>
            </a:r>
            <a:r>
              <a:rPr lang="en-US" sz="2000" b="1" i="1" u="sng" dirty="0">
                <a:latin typeface="Times New Roman"/>
                <a:ea typeface="Tahoma"/>
                <a:cs typeface="Tahoma"/>
              </a:rPr>
              <a:t> 6 </a:t>
            </a:r>
            <a:r>
              <a:rPr lang="en-US" sz="2000" b="1" i="1" u="sng" dirty="0" err="1">
                <a:latin typeface="Times New Roman"/>
                <a:ea typeface="Tahoma"/>
                <a:cs typeface="Tahoma"/>
              </a:rPr>
              <a:t>na</a:t>
            </a:r>
            <a:r>
              <a:rPr lang="en-US" sz="2000" b="1" i="1" u="sng" dirty="0">
                <a:latin typeface="Times New Roman"/>
                <a:ea typeface="Tahoma"/>
                <a:cs typeface="Tahoma"/>
              </a:rPr>
              <a:t> </a:t>
            </a:r>
            <a:r>
              <a:rPr lang="en-US" sz="2000" b="1" i="1" u="sng" dirty="0" err="1">
                <a:latin typeface="Times New Roman"/>
                <a:ea typeface="Tahoma"/>
                <a:cs typeface="Tahoma"/>
              </a:rPr>
              <a:t>grčkom</a:t>
            </a:r>
            <a:r>
              <a:rPr lang="en-US" sz="2000" b="1" i="1" u="sng" dirty="0">
                <a:latin typeface="Times New Roman"/>
                <a:ea typeface="Tahoma"/>
                <a:cs typeface="Tahoma"/>
              </a:rPr>
              <a:t>) + </a:t>
            </a:r>
            <a:r>
              <a:rPr lang="en-US" sz="2000" b="1" i="1" u="sng" dirty="0" err="1">
                <a:latin typeface="Times New Roman"/>
                <a:ea typeface="Tahoma"/>
                <a:cs typeface="Tahoma"/>
              </a:rPr>
              <a:t>hedra</a:t>
            </a:r>
            <a:endParaRPr lang="en-US" sz="2000" b="1" i="1" u="sng" dirty="0">
              <a:latin typeface="Times New Roman"/>
              <a:ea typeface="Tahoma"/>
              <a:cs typeface="Calibri"/>
            </a:endParaRPr>
          </a:p>
          <a:p>
            <a:r>
              <a:rPr lang="en-US" sz="2000" dirty="0">
                <a:latin typeface="Times New Roman"/>
                <a:ea typeface="Tahoma"/>
                <a:cs typeface="Tahoma"/>
              </a:rPr>
              <a:t>F</a:t>
            </a:r>
            <a:r>
              <a:rPr lang="hr-HR" sz="2000" dirty="0">
                <a:latin typeface="Times New Roman"/>
                <a:ea typeface="Tahoma"/>
                <a:cs typeface="Tahoma"/>
              </a:rPr>
              <a:t>ORMULA ZA OPLOŠJE</a:t>
            </a:r>
            <a:r>
              <a:rPr lang="en-US" sz="2000" dirty="0">
                <a:latin typeface="Times New Roman"/>
                <a:ea typeface="Tahoma"/>
                <a:cs typeface="Tahoma"/>
              </a:rPr>
              <a:t>: </a:t>
            </a:r>
            <a:r>
              <a:rPr lang="hr-HR" sz="2000" b="1" dirty="0">
                <a:latin typeface="Times New Roman"/>
                <a:ea typeface="Tahoma"/>
                <a:cs typeface="Tahoma"/>
              </a:rPr>
              <a:t>O=</a:t>
            </a:r>
            <a:r>
              <a:rPr lang="en-US" sz="2000" b="1" dirty="0">
                <a:latin typeface="Times New Roman"/>
                <a:ea typeface="Tahoma"/>
                <a:cs typeface="Tahoma"/>
              </a:rPr>
              <a:t>6 · a²</a:t>
            </a:r>
            <a:endParaRPr lang="en-US" sz="2000" b="1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ea typeface="Tahoma"/>
                <a:cs typeface="Tahoma"/>
              </a:rPr>
              <a:t>F</a:t>
            </a:r>
            <a:r>
              <a:rPr lang="hr-HR" sz="2000" dirty="0">
                <a:latin typeface="Times New Roman"/>
                <a:ea typeface="Tahoma"/>
                <a:cs typeface="Tahoma"/>
              </a:rPr>
              <a:t>ORMULA ZA OBUJAM</a:t>
            </a:r>
            <a:r>
              <a:rPr lang="en-US" sz="2000" dirty="0">
                <a:latin typeface="Times New Roman"/>
                <a:ea typeface="Tahoma"/>
                <a:cs typeface="Tahoma"/>
              </a:rPr>
              <a:t>: </a:t>
            </a:r>
            <a:r>
              <a:rPr lang="hr-HR" sz="2000" b="1" dirty="0">
                <a:latin typeface="Times New Roman"/>
                <a:ea typeface="Tahoma"/>
                <a:cs typeface="Tahoma"/>
              </a:rPr>
              <a:t>V=</a:t>
            </a:r>
            <a:r>
              <a:rPr lang="en-US" sz="2000" b="1" dirty="0">
                <a:latin typeface="Times New Roman"/>
                <a:ea typeface="Tahoma"/>
                <a:cs typeface="Tahoma"/>
              </a:rPr>
              <a:t>a³</a:t>
            </a:r>
            <a:endParaRPr lang="en-US" sz="2000" b="1" dirty="0">
              <a:latin typeface="Times New Roman"/>
              <a:cs typeface="Times New Roman"/>
            </a:endParaRPr>
          </a:p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F848EBB5-231C-7FF4-651D-DA08F493A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761" y="581892"/>
            <a:ext cx="2518756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antenna&#10;&#10;Description automatically generated">
            <a:extLst>
              <a:ext uri="{FF2B5EF4-FFF2-40B4-BE49-F238E27FC236}">
                <a16:creationId xmlns:a16="http://schemas.microsoft.com/office/drawing/2014/main" id="{B96DA911-B540-EFA1-F70D-FAAE0C778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829" y="3707894"/>
            <a:ext cx="2518756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7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1E552-F1C4-1070-C3C1-B208FFCC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Times New Roman"/>
                <a:ea typeface="Calibri Light"/>
                <a:cs typeface="Calibri Light"/>
              </a:rPr>
              <a:t>OKTAEDAR</a:t>
            </a:r>
            <a:endParaRPr lang="en-US" sz="5400" b="1" dirty="0">
              <a:latin typeface="Times New Roman"/>
              <a:cs typeface="Calibri Light" panose="020F03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8AD7-222E-7245-B7E5-6C585FCC7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33" y="2087545"/>
            <a:ext cx="5204908" cy="37941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dirty="0" err="1">
                <a:latin typeface="Times New Roman"/>
                <a:ea typeface="Calibri"/>
                <a:cs typeface="Calibri"/>
              </a:rPr>
              <a:t>Oktaedar</a:t>
            </a:r>
            <a:r>
              <a:rPr lang="en-US" sz="1800" b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je </a:t>
            </a:r>
            <a:r>
              <a:rPr lang="en-US" sz="1800" dirty="0" err="1">
                <a:latin typeface="Times New Roman"/>
                <a:ea typeface="Calibri"/>
                <a:cs typeface="Calibri"/>
              </a:rPr>
              <a:t>tijelo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Calibri"/>
              </a:rPr>
              <a:t>koje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Calibri"/>
              </a:rPr>
              <a:t>ima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Calibri"/>
              </a:rPr>
              <a:t>osam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Calibri"/>
              </a:rPr>
              <a:t>površina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. </a:t>
            </a:r>
          </a:p>
          <a:p>
            <a:r>
              <a:rPr lang="en-US" sz="1800" dirty="0" err="1">
                <a:latin typeface="Times New Roman"/>
                <a:ea typeface="Calibri"/>
                <a:cs typeface="Calibri"/>
              </a:rPr>
              <a:t>Površine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Calibri"/>
              </a:rPr>
              <a:t>oktaedra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 </a:t>
            </a:r>
            <a:r>
              <a:rPr lang="en-US" sz="1800" dirty="0" err="1">
                <a:latin typeface="Times New Roman"/>
                <a:ea typeface="Calibri"/>
                <a:cs typeface="Calibri"/>
              </a:rPr>
              <a:t>imaju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Times New Roman"/>
                <a:ea typeface="Calibri"/>
                <a:cs typeface="Calibri"/>
              </a:rPr>
              <a:t>oblik</a:t>
            </a:r>
            <a:r>
              <a:rPr lang="en-US" sz="1800" i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Times New Roman"/>
                <a:ea typeface="Calibri"/>
                <a:cs typeface="Calibri"/>
              </a:rPr>
              <a:t>jednakostraničnih</a:t>
            </a:r>
            <a:r>
              <a:rPr lang="en-US" sz="1800" i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Times New Roman"/>
                <a:ea typeface="Calibri"/>
                <a:cs typeface="Calibri"/>
              </a:rPr>
              <a:t>trokuta</a:t>
            </a:r>
            <a:r>
              <a:rPr lang="en-US" sz="1800" i="1" dirty="0">
                <a:latin typeface="Times New Roman"/>
                <a:ea typeface="Calibri"/>
                <a:cs typeface="Calibri"/>
              </a:rPr>
              <a:t>.</a:t>
            </a:r>
          </a:p>
          <a:p>
            <a:r>
              <a:rPr lang="en-US" sz="1800" dirty="0">
                <a:latin typeface="Times New Roman"/>
                <a:ea typeface="Calibri"/>
                <a:cs typeface="Calibri"/>
              </a:rPr>
              <a:t> </a:t>
            </a:r>
            <a:r>
              <a:rPr lang="en-US" sz="1800" dirty="0" err="1">
                <a:latin typeface="Times New Roman"/>
                <a:ea typeface="Calibri"/>
                <a:cs typeface="Calibri"/>
              </a:rPr>
              <a:t>Rapoređene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Calibri"/>
              </a:rPr>
              <a:t>su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Calibri"/>
              </a:rPr>
              <a:t>tako</a:t>
            </a:r>
            <a:r>
              <a:rPr lang="en-US" sz="1800" dirty="0">
                <a:latin typeface="Times New Roman"/>
                <a:ea typeface="Calibri"/>
                <a:cs typeface="Calibri"/>
              </a:rPr>
              <a:t> da</a:t>
            </a:r>
            <a:r>
              <a:rPr lang="en-US" sz="1800" i="1" u="sng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i="1" u="sng" dirty="0" err="1">
                <a:latin typeface="Times New Roman"/>
                <a:ea typeface="Calibri"/>
                <a:cs typeface="Calibri"/>
              </a:rPr>
              <a:t>oktaedar</a:t>
            </a:r>
            <a:r>
              <a:rPr lang="en-US" sz="1800" i="1" u="sng" dirty="0">
                <a:latin typeface="Times New Roman"/>
                <a:ea typeface="Calibri"/>
                <a:cs typeface="Calibri"/>
              </a:rPr>
              <a:t> </a:t>
            </a:r>
            <a:r>
              <a:rPr lang="en-US" sz="1800" i="1" u="sng" dirty="0" err="1">
                <a:latin typeface="Times New Roman"/>
                <a:ea typeface="Calibri"/>
                <a:cs typeface="Calibri"/>
              </a:rPr>
              <a:t>ima</a:t>
            </a:r>
            <a:r>
              <a:rPr lang="en-US" sz="1800" i="1" u="sng" dirty="0">
                <a:latin typeface="Times New Roman"/>
                <a:ea typeface="Calibri"/>
                <a:cs typeface="Calibri"/>
              </a:rPr>
              <a:t> 12 </a:t>
            </a:r>
            <a:r>
              <a:rPr lang="en-US" sz="1800" i="1" u="sng" dirty="0" err="1">
                <a:latin typeface="Times New Roman"/>
                <a:ea typeface="Calibri"/>
                <a:cs typeface="Calibri"/>
              </a:rPr>
              <a:t>bridova</a:t>
            </a:r>
            <a:r>
              <a:rPr lang="en-US" sz="1800" i="1" u="sng" dirty="0">
                <a:latin typeface="Times New Roman"/>
                <a:ea typeface="Calibri"/>
                <a:cs typeface="Calibri"/>
              </a:rPr>
              <a:t> </a:t>
            </a:r>
            <a:r>
              <a:rPr lang="hr-HR" sz="1800" i="1" u="sng" dirty="0" smtClean="0">
                <a:latin typeface="Times New Roman"/>
                <a:ea typeface="Calibri"/>
                <a:cs typeface="Calibri"/>
              </a:rPr>
              <a:t>i</a:t>
            </a:r>
            <a:r>
              <a:rPr lang="en-US" sz="1800" i="1" u="sng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en-US" sz="1800" i="1" u="sng" dirty="0">
                <a:latin typeface="Times New Roman"/>
                <a:ea typeface="Calibri"/>
                <a:cs typeface="Calibri"/>
              </a:rPr>
              <a:t>6 </a:t>
            </a:r>
            <a:r>
              <a:rPr lang="en-US" sz="1800" i="1" u="sng" dirty="0" err="1">
                <a:latin typeface="Times New Roman"/>
                <a:ea typeface="Calibri"/>
                <a:cs typeface="Calibri"/>
              </a:rPr>
              <a:t>vrhova</a:t>
            </a:r>
            <a:r>
              <a:rPr lang="en-US" sz="1800" i="1" u="sng" dirty="0">
                <a:latin typeface="Times New Roman"/>
                <a:ea typeface="Calibri"/>
                <a:cs typeface="Calibri"/>
              </a:rPr>
              <a:t>. </a:t>
            </a:r>
            <a:endParaRPr lang="en-US" sz="1800" i="1" u="sng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800" dirty="0">
                <a:latin typeface="Times New Roman"/>
                <a:ea typeface="Tahoma"/>
                <a:cs typeface="Times New Roman"/>
              </a:rPr>
              <a:t>•   </a:t>
            </a:r>
            <a:r>
              <a:rPr lang="en-US" sz="1800" dirty="0">
                <a:latin typeface="Times New Roman"/>
                <a:ea typeface="Tahoma"/>
                <a:cs typeface="Tahoma"/>
              </a:rPr>
              <a:t>Ime je </a:t>
            </a:r>
            <a:r>
              <a:rPr lang="en-US" sz="1800" dirty="0" err="1">
                <a:latin typeface="Times New Roman"/>
                <a:ea typeface="Tahoma"/>
                <a:cs typeface="Tahoma"/>
              </a:rPr>
              <a:t>dobio</a:t>
            </a:r>
            <a:r>
              <a:rPr lang="en-US" sz="1800" dirty="0">
                <a:latin typeface="Times New Roman"/>
                <a:ea typeface="Tahoma"/>
                <a:cs typeface="Tahoma"/>
              </a:rPr>
              <a:t> od: </a:t>
            </a:r>
            <a:r>
              <a:rPr lang="en-US" sz="1800" b="1" i="1" u="sng" dirty="0" err="1">
                <a:latin typeface="Times New Roman"/>
                <a:ea typeface="Tahoma"/>
                <a:cs typeface="Tahoma"/>
              </a:rPr>
              <a:t>okto</a:t>
            </a:r>
            <a:r>
              <a:rPr lang="en-US" sz="1800" b="1" i="1" u="sng" dirty="0">
                <a:latin typeface="Times New Roman"/>
                <a:ea typeface="Tahoma"/>
                <a:cs typeface="Tahoma"/>
              </a:rPr>
              <a:t> (</a:t>
            </a:r>
            <a:r>
              <a:rPr lang="en-US" sz="1800" b="1" i="1" u="sng" dirty="0" err="1">
                <a:latin typeface="Times New Roman"/>
                <a:ea typeface="Tahoma"/>
                <a:cs typeface="Tahoma"/>
              </a:rPr>
              <a:t>broj</a:t>
            </a:r>
            <a:r>
              <a:rPr lang="en-US" sz="1800" b="1" i="1" u="sng" dirty="0">
                <a:latin typeface="Times New Roman"/>
                <a:ea typeface="Tahoma"/>
                <a:cs typeface="Tahoma"/>
              </a:rPr>
              <a:t> 8 </a:t>
            </a:r>
            <a:r>
              <a:rPr lang="en-US" sz="1800" b="1" i="1" u="sng" dirty="0" err="1">
                <a:latin typeface="Times New Roman"/>
                <a:ea typeface="Tahoma"/>
                <a:cs typeface="Tahoma"/>
              </a:rPr>
              <a:t>na</a:t>
            </a:r>
            <a:r>
              <a:rPr lang="en-US" sz="1800" b="1" i="1" u="sng" dirty="0">
                <a:latin typeface="Times New Roman"/>
                <a:ea typeface="Tahoma"/>
                <a:cs typeface="Tahoma"/>
              </a:rPr>
              <a:t> </a:t>
            </a:r>
            <a:r>
              <a:rPr lang="en-US" sz="1800" b="1" i="1" u="sng" dirty="0" err="1">
                <a:latin typeface="Times New Roman"/>
                <a:ea typeface="Tahoma"/>
                <a:cs typeface="Tahoma"/>
              </a:rPr>
              <a:t>grčkom</a:t>
            </a:r>
            <a:r>
              <a:rPr lang="en-US" sz="1800" b="1" i="1" u="sng" dirty="0">
                <a:latin typeface="Times New Roman"/>
                <a:ea typeface="Tahoma"/>
                <a:cs typeface="Tahoma"/>
              </a:rPr>
              <a:t>) + </a:t>
            </a:r>
            <a:r>
              <a:rPr lang="en-US" sz="1800" b="1" i="1" u="sng" dirty="0" err="1">
                <a:latin typeface="Times New Roman"/>
                <a:ea typeface="Tahoma"/>
                <a:cs typeface="Tahoma"/>
              </a:rPr>
              <a:t>hedra</a:t>
            </a:r>
            <a:endParaRPr lang="en-US" sz="1800" u="sng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800" dirty="0">
                <a:latin typeface="Times New Roman"/>
                <a:ea typeface="Tahoma"/>
                <a:cs typeface="Times New Roman"/>
              </a:rPr>
              <a:t>•   </a:t>
            </a:r>
            <a:r>
              <a:rPr lang="en-US" sz="1800" dirty="0">
                <a:latin typeface="Times New Roman"/>
                <a:ea typeface="Tahoma"/>
                <a:cs typeface="Tahoma"/>
              </a:rPr>
              <a:t>F</a:t>
            </a:r>
            <a:r>
              <a:rPr lang="hr-HR" sz="1800" dirty="0">
                <a:latin typeface="Times New Roman"/>
                <a:ea typeface="Tahoma"/>
                <a:cs typeface="Tahoma"/>
              </a:rPr>
              <a:t>ORMULA ZA OPLOŠJE</a:t>
            </a:r>
            <a:r>
              <a:rPr lang="en-US" sz="1800" dirty="0">
                <a:latin typeface="Times New Roman"/>
                <a:ea typeface="Tahoma"/>
                <a:cs typeface="Tahoma"/>
              </a:rPr>
              <a:t>:</a:t>
            </a:r>
            <a:r>
              <a:rPr lang="en-US" sz="1800" b="1" i="1" dirty="0">
                <a:latin typeface="Times New Roman"/>
                <a:ea typeface="Tahoma"/>
                <a:cs typeface="Tahoma"/>
              </a:rPr>
              <a:t> </a:t>
            </a:r>
            <a:r>
              <a:rPr lang="hr-HR" sz="1800" b="1" i="1" dirty="0">
                <a:latin typeface="Times New Roman"/>
                <a:ea typeface="Tahoma"/>
                <a:cs typeface="Tahoma"/>
              </a:rPr>
              <a:t>O</a:t>
            </a:r>
            <a:r>
              <a:rPr lang="en-US" sz="1800" b="1" i="1" dirty="0">
                <a:latin typeface="Times New Roman"/>
                <a:ea typeface="Tahoma"/>
                <a:cs typeface="Tahoma"/>
              </a:rPr>
              <a:t> = a²</a:t>
            </a:r>
            <a:r>
              <a:rPr lang="en-US" sz="1800" dirty="0">
                <a:latin typeface="Times New Roman"/>
                <a:ea typeface="Tahoma"/>
                <a:cs typeface="Tahoma"/>
              </a:rPr>
              <a:t> </a:t>
            </a:r>
            <a:r>
              <a:rPr lang="en-US" sz="1800" b="1" i="1" dirty="0">
                <a:latin typeface="Times New Roman"/>
                <a:ea typeface="Tahoma"/>
                <a:cs typeface="Tahoma"/>
              </a:rPr>
              <a:t>·</a:t>
            </a:r>
            <a:r>
              <a:rPr lang="en-US" sz="1800" dirty="0">
                <a:latin typeface="Times New Roman"/>
                <a:ea typeface="Tahoma"/>
                <a:cs typeface="Tahoma"/>
              </a:rPr>
              <a:t> </a:t>
            </a:r>
            <a:r>
              <a:rPr lang="en-US" sz="1800" b="1" i="1" dirty="0">
                <a:latin typeface="Times New Roman"/>
                <a:ea typeface="Tahoma"/>
                <a:cs typeface="Tahoma"/>
              </a:rPr>
              <a:t>√12 </a:t>
            </a:r>
            <a:endParaRPr lang="en-US" sz="1800" i="1" dirty="0">
              <a:latin typeface="Times New Roman"/>
              <a:ea typeface="Tahoma"/>
              <a:cs typeface="Tahoma"/>
            </a:endParaRPr>
          </a:p>
          <a:p>
            <a:pPr>
              <a:buNone/>
            </a:pPr>
            <a:r>
              <a:rPr lang="en-US" sz="1800" dirty="0">
                <a:latin typeface="Times New Roman"/>
                <a:ea typeface="Tahoma"/>
                <a:cs typeface="Times New Roman"/>
              </a:rPr>
              <a:t>•   </a:t>
            </a:r>
            <a:r>
              <a:rPr lang="en-US" sz="1800" dirty="0">
                <a:latin typeface="Times New Roman"/>
                <a:ea typeface="Tahoma"/>
                <a:cs typeface="Tahoma"/>
              </a:rPr>
              <a:t>F</a:t>
            </a:r>
            <a:r>
              <a:rPr lang="hr-HR" sz="1800" dirty="0">
                <a:latin typeface="Times New Roman"/>
                <a:ea typeface="Tahoma"/>
                <a:cs typeface="Tahoma"/>
              </a:rPr>
              <a:t>ORMULA ZA OBUJAM </a:t>
            </a:r>
            <a:r>
              <a:rPr lang="en-US" sz="1800" dirty="0">
                <a:latin typeface="Times New Roman"/>
                <a:ea typeface="Tahoma"/>
                <a:cs typeface="Tahoma"/>
              </a:rPr>
              <a:t>: </a:t>
            </a:r>
            <a:r>
              <a:rPr lang="en-US" sz="1800" b="1" i="1" dirty="0">
                <a:latin typeface="Times New Roman"/>
                <a:ea typeface="Tahoma"/>
                <a:cs typeface="Tahoma"/>
              </a:rPr>
              <a:t>V = a³ · 0,4714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stationary, envelope, accessory&#10;&#10;Description automatically generated">
            <a:extLst>
              <a:ext uri="{FF2B5EF4-FFF2-40B4-BE49-F238E27FC236}">
                <a16:creationId xmlns:a16="http://schemas.microsoft.com/office/drawing/2014/main" id="{DF89600A-446B-1B0E-ACC9-EE5F59AE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676" y="650494"/>
            <a:ext cx="5324142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6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8809F-0216-67FA-52EA-78D028DD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latin typeface="Times New Roman"/>
                <a:ea typeface="Calibri Light"/>
                <a:cs typeface="Calibri Light"/>
              </a:rPr>
              <a:t>DODEKAEDAR</a:t>
            </a:r>
            <a:endParaRPr lang="en-US" sz="48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52D3-2DE9-AADD-5550-825D5B529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55" y="2636391"/>
            <a:ext cx="5744221" cy="36677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dirty="0" err="1">
                <a:latin typeface="Times New Roman"/>
                <a:ea typeface="+mn-lt"/>
                <a:cs typeface="+mn-lt"/>
              </a:rPr>
              <a:t>Dodekaedar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je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geometrijsko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tijelo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omeđeno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s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dvanaest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ploha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koje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imaju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oblik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 smtClean="0">
                <a:latin typeface="Times New Roman"/>
                <a:ea typeface="+mn-lt"/>
                <a:cs typeface="+mn-lt"/>
              </a:rPr>
              <a:t>peterokuta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 </a:t>
            </a:r>
          </a:p>
          <a:p>
            <a:r>
              <a:rPr lang="en-US" sz="1800" dirty="0" err="1">
                <a:latin typeface="Times New Roman"/>
                <a:ea typeface="+mn-lt"/>
                <a:cs typeface="+mn-lt"/>
              </a:rPr>
              <a:t>Plohe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su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rasporđene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tako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 da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tijelo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ima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trideset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bridova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dvadeset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vrhova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 </a:t>
            </a:r>
          </a:p>
          <a:p>
            <a:r>
              <a:rPr lang="en-US" sz="1800" b="1" dirty="0" err="1">
                <a:latin typeface="Times New Roman"/>
                <a:ea typeface="+mn-lt"/>
                <a:cs typeface="+mn-lt"/>
              </a:rPr>
              <a:t>Pravilni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dodekaedar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kod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kojega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su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sve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strane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jednakostranični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peterokuti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 je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jedan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od pet </a:t>
            </a:r>
            <a:r>
              <a:rPr lang="hr-HR" sz="1800" dirty="0" smtClean="0">
                <a:latin typeface="Times New Roman"/>
                <a:ea typeface="+mn-lt"/>
                <a:cs typeface="+mn-lt"/>
              </a:rPr>
              <a:t>Platonovih tijela</a:t>
            </a:r>
            <a:r>
              <a:rPr lang="en-US" sz="1800" dirty="0" smtClean="0">
                <a:latin typeface="Times New Roman"/>
                <a:ea typeface="+mn-lt"/>
                <a:cs typeface="+mn-lt"/>
              </a:rPr>
              <a:t>.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</a:t>
            </a:r>
            <a:endParaRPr lang="en-US" sz="1800" dirty="0">
              <a:latin typeface="Times New Roman"/>
              <a:ea typeface="Calibri" panose="020F0502020204030204"/>
              <a:cs typeface="Calibri" panose="020F0502020204030204"/>
            </a:endParaRPr>
          </a:p>
          <a:p>
            <a:r>
              <a:rPr lang="en-US" sz="1800" dirty="0">
                <a:latin typeface="Times New Roman"/>
                <a:ea typeface="Tahoma"/>
                <a:cs typeface="Tahoma"/>
              </a:rPr>
              <a:t>Ime je </a:t>
            </a:r>
            <a:r>
              <a:rPr lang="en-US" sz="1800" dirty="0" err="1">
                <a:latin typeface="Times New Roman"/>
                <a:ea typeface="Tahoma"/>
                <a:cs typeface="Tahoma"/>
              </a:rPr>
              <a:t>dobio</a:t>
            </a:r>
            <a:r>
              <a:rPr lang="en-US" sz="1800" dirty="0">
                <a:latin typeface="Times New Roman"/>
                <a:ea typeface="Tahoma"/>
                <a:cs typeface="Tahoma"/>
              </a:rPr>
              <a:t> od: </a:t>
            </a:r>
            <a:r>
              <a:rPr lang="en-US" sz="1800" i="1" u="sng" dirty="0" err="1">
                <a:latin typeface="Times New Roman"/>
                <a:ea typeface="Tahoma"/>
                <a:cs typeface="Tahoma"/>
              </a:rPr>
              <a:t>dodeka</a:t>
            </a:r>
            <a:r>
              <a:rPr lang="en-US" sz="1800" i="1" u="sng" dirty="0">
                <a:latin typeface="Times New Roman"/>
                <a:ea typeface="Tahoma"/>
                <a:cs typeface="Tahoma"/>
              </a:rPr>
              <a:t> (</a:t>
            </a:r>
            <a:r>
              <a:rPr lang="en-US" sz="1800" i="1" u="sng" dirty="0" err="1">
                <a:latin typeface="Times New Roman"/>
                <a:ea typeface="Tahoma"/>
                <a:cs typeface="Tahoma"/>
              </a:rPr>
              <a:t>broj</a:t>
            </a:r>
            <a:r>
              <a:rPr lang="en-US" sz="1800" i="1" u="sng" dirty="0">
                <a:latin typeface="Times New Roman"/>
                <a:ea typeface="Tahoma"/>
                <a:cs typeface="Tahoma"/>
              </a:rPr>
              <a:t> 12 </a:t>
            </a:r>
            <a:r>
              <a:rPr lang="en-US" sz="1800" i="1" u="sng" dirty="0" err="1">
                <a:latin typeface="Times New Roman"/>
                <a:ea typeface="Tahoma"/>
                <a:cs typeface="Tahoma"/>
              </a:rPr>
              <a:t>na</a:t>
            </a:r>
            <a:r>
              <a:rPr lang="en-US" sz="1800" i="1" u="sng" dirty="0">
                <a:latin typeface="Times New Roman"/>
                <a:ea typeface="Tahoma"/>
                <a:cs typeface="Tahoma"/>
              </a:rPr>
              <a:t> </a:t>
            </a:r>
            <a:r>
              <a:rPr lang="en-US" sz="1800" i="1" u="sng" dirty="0" err="1">
                <a:latin typeface="Times New Roman"/>
                <a:ea typeface="Tahoma"/>
                <a:cs typeface="Tahoma"/>
              </a:rPr>
              <a:t>grčkom</a:t>
            </a:r>
            <a:r>
              <a:rPr lang="en-US" sz="1800" i="1" u="sng" dirty="0">
                <a:latin typeface="Times New Roman"/>
                <a:ea typeface="Tahoma"/>
                <a:cs typeface="Tahoma"/>
              </a:rPr>
              <a:t>) + </a:t>
            </a:r>
            <a:r>
              <a:rPr lang="en-US" sz="1800" i="1" u="sng" dirty="0" err="1">
                <a:latin typeface="Times New Roman"/>
                <a:ea typeface="Tahoma"/>
                <a:cs typeface="Tahoma"/>
              </a:rPr>
              <a:t>hedra</a:t>
            </a:r>
            <a:endParaRPr lang="en-US" sz="1800" i="1" u="sng" dirty="0">
              <a:latin typeface="Times New Roman"/>
              <a:cs typeface="Calibri" panose="020F0502020204030204"/>
            </a:endParaRPr>
          </a:p>
          <a:p>
            <a:r>
              <a:rPr lang="en-US" sz="1800" dirty="0">
                <a:latin typeface="Times New Roman"/>
                <a:ea typeface="Tahoma"/>
                <a:cs typeface="Tahoma"/>
              </a:rPr>
              <a:t>F</a:t>
            </a:r>
            <a:r>
              <a:rPr lang="hr-HR" sz="1800" dirty="0">
                <a:latin typeface="Times New Roman"/>
                <a:ea typeface="Tahoma"/>
                <a:cs typeface="Tahoma"/>
              </a:rPr>
              <a:t>ORMULA ZA OPLOŠJE: </a:t>
            </a:r>
            <a:r>
              <a:rPr lang="hr-HR" sz="1800" b="1" dirty="0">
                <a:latin typeface="Times New Roman"/>
                <a:ea typeface="Tahoma"/>
                <a:cs typeface="Tahoma"/>
              </a:rPr>
              <a:t>O=</a:t>
            </a:r>
            <a:r>
              <a:rPr lang="en-US" sz="1800" b="1" dirty="0">
                <a:latin typeface="Times New Roman"/>
                <a:ea typeface="Tahoma"/>
                <a:cs typeface="Tahoma"/>
              </a:rPr>
              <a:t> </a:t>
            </a:r>
            <a:r>
              <a:rPr lang="en-US" sz="1800" b="1" i="1" dirty="0">
                <a:latin typeface="Times New Roman"/>
                <a:ea typeface="Tahoma"/>
                <a:cs typeface="Tahoma"/>
              </a:rPr>
              <a:t>a² · 20,6457</a:t>
            </a:r>
            <a:endParaRPr lang="en-US" sz="1800" b="1" dirty="0">
              <a:latin typeface="Times New Roman"/>
              <a:cs typeface="Times New Roman"/>
            </a:endParaRPr>
          </a:p>
          <a:p>
            <a:r>
              <a:rPr lang="en-US" sz="1800" dirty="0">
                <a:latin typeface="Times New Roman"/>
                <a:ea typeface="Tahoma"/>
                <a:cs typeface="Tahoma"/>
              </a:rPr>
              <a:t>F</a:t>
            </a:r>
            <a:r>
              <a:rPr lang="hr-HR" sz="1800" dirty="0">
                <a:latin typeface="Times New Roman"/>
                <a:ea typeface="Tahoma"/>
                <a:cs typeface="Tahoma"/>
              </a:rPr>
              <a:t>ORMULA ZA OBUJAM</a:t>
            </a:r>
            <a:r>
              <a:rPr lang="en-US" sz="1800" dirty="0">
                <a:latin typeface="Times New Roman"/>
                <a:ea typeface="Tahoma"/>
                <a:cs typeface="Tahoma"/>
              </a:rPr>
              <a:t>: </a:t>
            </a:r>
            <a:r>
              <a:rPr lang="hr-HR" sz="1800" b="1" dirty="0">
                <a:latin typeface="Times New Roman"/>
                <a:ea typeface="Tahoma"/>
                <a:cs typeface="Tahoma"/>
              </a:rPr>
              <a:t>V=</a:t>
            </a:r>
            <a:r>
              <a:rPr lang="en-US" sz="1800" b="1" i="1" dirty="0">
                <a:latin typeface="Times New Roman"/>
                <a:ea typeface="Tahoma"/>
                <a:cs typeface="Tahoma"/>
              </a:rPr>
              <a:t>a³ · 7,6631</a:t>
            </a:r>
            <a:endParaRPr lang="en-US" sz="1800" b="1" dirty="0">
              <a:latin typeface="Times New Roman"/>
            </a:endParaRPr>
          </a:p>
          <a:p>
            <a:pPr marL="0" indent="0">
              <a:buNone/>
            </a:pPr>
            <a:endParaRPr lang="en-US" sz="1800" dirty="0">
              <a:cs typeface="Calibri" panose="020F0502020204030204"/>
            </a:endParaRPr>
          </a:p>
          <a:p>
            <a:pPr marL="0" indent="0">
              <a:buNone/>
            </a:pPr>
            <a:endParaRPr lang="en-US" sz="1800" dirty="0">
              <a:cs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C48C01-29DA-3799-5E14-D9FE3E4F2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2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99</Words>
  <Application>Microsoft Office PowerPoint</Application>
  <PresentationFormat>Široki zaslon</PresentationFormat>
  <Paragraphs>50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office theme</vt:lpstr>
      <vt:lpstr>PLATONOVA TIJELA </vt:lpstr>
      <vt:lpstr>NAJPOZNATIJI CITAT O PLATONOVIM TIJELIMA</vt:lpstr>
      <vt:lpstr>ŠTO SU PLATONOVA TIJELA?</vt:lpstr>
      <vt:lpstr>TKO JE BIO PLATON?</vt:lpstr>
      <vt:lpstr>KOJA TO TIJELA ČINE PLATONOVA TIJELA?</vt:lpstr>
      <vt:lpstr>TETRAEDAR</vt:lpstr>
      <vt:lpstr>HEKSAEDAR (KOCKA)</vt:lpstr>
      <vt:lpstr>OKTAEDAR</vt:lpstr>
      <vt:lpstr>DODEKAEDAR</vt:lpstr>
      <vt:lpstr>IKOSAEDAR</vt:lpstr>
      <vt:lpstr>HVALA NA PAŽNJI!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Karlo</dc:creator>
  <cp:lastModifiedBy>Romana Sosa</cp:lastModifiedBy>
  <cp:revision>541</cp:revision>
  <dcterms:created xsi:type="dcterms:W3CDTF">2023-06-05T17:49:48Z</dcterms:created>
  <dcterms:modified xsi:type="dcterms:W3CDTF">2023-06-06T12:39:24Z</dcterms:modified>
</cp:coreProperties>
</file>